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8"/>
  </p:notesMasterIdLst>
  <p:handoutMasterIdLst>
    <p:handoutMasterId r:id="rId19"/>
  </p:handoutMasterIdLst>
  <p:sldIdLst>
    <p:sldId id="256" r:id="rId3"/>
    <p:sldId id="259" r:id="rId4"/>
    <p:sldId id="257" r:id="rId5"/>
    <p:sldId id="258" r:id="rId6"/>
    <p:sldId id="265" r:id="rId7"/>
    <p:sldId id="266" r:id="rId8"/>
    <p:sldId id="264" r:id="rId9"/>
    <p:sldId id="267" r:id="rId10"/>
    <p:sldId id="263" r:id="rId11"/>
    <p:sldId id="262" r:id="rId12"/>
    <p:sldId id="269" r:id="rId13"/>
    <p:sldId id="270" r:id="rId14"/>
    <p:sldId id="271" r:id="rId15"/>
    <p:sldId id="273" r:id="rId16"/>
    <p:sldId id="272" r:id="rId17"/>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7" d="100"/>
          <a:sy n="147" d="100"/>
        </p:scale>
        <p:origin x="-55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28313648294"/>
          <c:y val="0.128085875984252"/>
          <c:w val="0.77253953412073495"/>
          <c:h val="0.69870546259842503"/>
        </c:manualLayout>
      </c:layout>
      <c:lineChart>
        <c:grouping val="standard"/>
        <c:varyColors val="0"/>
        <c:ser>
          <c:idx val="0"/>
          <c:order val="0"/>
          <c:tx>
            <c:strRef>
              <c:f>Tabelle1!$B$1</c:f>
              <c:strCache>
                <c:ptCount val="1"/>
                <c:pt idx="0">
                  <c:v>HSK</c:v>
                </c:pt>
              </c:strCache>
            </c:strRef>
          </c:tx>
          <c:marker>
            <c:symbol val="none"/>
          </c:marker>
          <c:cat>
            <c:numRef>
              <c:f>Tabelle1!$A$2:$A$36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Tabelle1!$B$2:$B$36</c:f>
              <c:numCache>
                <c:formatCode>General</c:formatCode>
                <c:ptCount val="35"/>
                <c:pt idx="0">
                  <c:v>100</c:v>
                </c:pt>
                <c:pt idx="1">
                  <c:v>106</c:v>
                </c:pt>
                <c:pt idx="2">
                  <c:v>114</c:v>
                </c:pt>
                <c:pt idx="3">
                  <c:v>122</c:v>
                </c:pt>
                <c:pt idx="4">
                  <c:v>127</c:v>
                </c:pt>
                <c:pt idx="5">
                  <c:v>132</c:v>
                </c:pt>
                <c:pt idx="6">
                  <c:v>141</c:v>
                </c:pt>
                <c:pt idx="7">
                  <c:v>155</c:v>
                </c:pt>
                <c:pt idx="8">
                  <c:v>166</c:v>
                </c:pt>
                <c:pt idx="9">
                  <c:v>184</c:v>
                </c:pt>
                <c:pt idx="10">
                  <c:v>192</c:v>
                </c:pt>
                <c:pt idx="11">
                  <c:v>182</c:v>
                </c:pt>
                <c:pt idx="12">
                  <c:v>189</c:v>
                </c:pt>
                <c:pt idx="13">
                  <c:v>193</c:v>
                </c:pt>
                <c:pt idx="14">
                  <c:v>196</c:v>
                </c:pt>
                <c:pt idx="15">
                  <c:v>204</c:v>
                </c:pt>
                <c:pt idx="16">
                  <c:v>217</c:v>
                </c:pt>
                <c:pt idx="17">
                  <c:v>215</c:v>
                </c:pt>
                <c:pt idx="18">
                  <c:v>221</c:v>
                </c:pt>
                <c:pt idx="19">
                  <c:v>222</c:v>
                </c:pt>
                <c:pt idx="20">
                  <c:v>217</c:v>
                </c:pt>
                <c:pt idx="21">
                  <c:v>219</c:v>
                </c:pt>
                <c:pt idx="22">
                  <c:v>230</c:v>
                </c:pt>
                <c:pt idx="23">
                  <c:v>236</c:v>
                </c:pt>
                <c:pt idx="24">
                  <c:v>256</c:v>
                </c:pt>
                <c:pt idx="25">
                  <c:v>280</c:v>
                </c:pt>
                <c:pt idx="26">
                  <c:v>295</c:v>
                </c:pt>
                <c:pt idx="27">
                  <c:v>253</c:v>
                </c:pt>
                <c:pt idx="28">
                  <c:v>283</c:v>
                </c:pt>
                <c:pt idx="29">
                  <c:v>306</c:v>
                </c:pt>
                <c:pt idx="30">
                  <c:v>307</c:v>
                </c:pt>
                <c:pt idx="31">
                  <c:v>298</c:v>
                </c:pt>
                <c:pt idx="32">
                  <c:v>301</c:v>
                </c:pt>
                <c:pt idx="33">
                  <c:v>304</c:v>
                </c:pt>
                <c:pt idx="34">
                  <c:v>306</c:v>
                </c:pt>
              </c:numCache>
            </c:numRef>
          </c:val>
          <c:smooth val="0"/>
        </c:ser>
        <c:ser>
          <c:idx val="1"/>
          <c:order val="1"/>
          <c:tx>
            <c:strRef>
              <c:f>Tabelle1!$C$1</c:f>
              <c:strCache>
                <c:ptCount val="1"/>
                <c:pt idx="0">
                  <c:v>Kreis Soest</c:v>
                </c:pt>
              </c:strCache>
            </c:strRef>
          </c:tx>
          <c:marker>
            <c:symbol val="none"/>
          </c:marker>
          <c:cat>
            <c:numRef>
              <c:f>Tabelle1!$A$2:$A$36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Tabelle1!$C$2:$C$36</c:f>
              <c:numCache>
                <c:formatCode>General</c:formatCode>
                <c:ptCount val="35"/>
                <c:pt idx="0">
                  <c:v>100</c:v>
                </c:pt>
                <c:pt idx="1">
                  <c:v>102</c:v>
                </c:pt>
                <c:pt idx="2">
                  <c:v>106</c:v>
                </c:pt>
                <c:pt idx="3">
                  <c:v>113</c:v>
                </c:pt>
                <c:pt idx="4">
                  <c:v>117</c:v>
                </c:pt>
                <c:pt idx="5">
                  <c:v>120</c:v>
                </c:pt>
                <c:pt idx="6">
                  <c:v>130</c:v>
                </c:pt>
                <c:pt idx="7">
                  <c:v>145</c:v>
                </c:pt>
                <c:pt idx="8">
                  <c:v>164</c:v>
                </c:pt>
                <c:pt idx="9">
                  <c:v>183</c:v>
                </c:pt>
                <c:pt idx="10">
                  <c:v>191</c:v>
                </c:pt>
                <c:pt idx="11">
                  <c:v>182</c:v>
                </c:pt>
                <c:pt idx="12">
                  <c:v>192</c:v>
                </c:pt>
                <c:pt idx="13">
                  <c:v>205</c:v>
                </c:pt>
                <c:pt idx="14">
                  <c:v>207</c:v>
                </c:pt>
                <c:pt idx="15">
                  <c:v>214</c:v>
                </c:pt>
                <c:pt idx="16">
                  <c:v>240</c:v>
                </c:pt>
                <c:pt idx="17">
                  <c:v>245</c:v>
                </c:pt>
                <c:pt idx="18">
                  <c:v>264</c:v>
                </c:pt>
                <c:pt idx="19">
                  <c:v>268</c:v>
                </c:pt>
                <c:pt idx="20">
                  <c:v>263</c:v>
                </c:pt>
                <c:pt idx="21">
                  <c:v>270</c:v>
                </c:pt>
                <c:pt idx="22">
                  <c:v>274</c:v>
                </c:pt>
                <c:pt idx="23">
                  <c:v>276</c:v>
                </c:pt>
                <c:pt idx="24">
                  <c:v>303</c:v>
                </c:pt>
                <c:pt idx="25">
                  <c:v>322</c:v>
                </c:pt>
                <c:pt idx="26">
                  <c:v>330</c:v>
                </c:pt>
                <c:pt idx="27">
                  <c:v>289</c:v>
                </c:pt>
                <c:pt idx="28">
                  <c:v>329</c:v>
                </c:pt>
                <c:pt idx="29">
                  <c:v>366</c:v>
                </c:pt>
                <c:pt idx="30">
                  <c:v>371</c:v>
                </c:pt>
                <c:pt idx="31">
                  <c:v>385</c:v>
                </c:pt>
                <c:pt idx="32">
                  <c:v>375</c:v>
                </c:pt>
                <c:pt idx="33">
                  <c:v>378</c:v>
                </c:pt>
                <c:pt idx="34">
                  <c:v>375</c:v>
                </c:pt>
              </c:numCache>
            </c:numRef>
          </c:val>
          <c:smooth val="0"/>
        </c:ser>
        <c:ser>
          <c:idx val="2"/>
          <c:order val="2"/>
          <c:tx>
            <c:strRef>
              <c:f>Tabelle1!$D$1</c:f>
              <c:strCache>
                <c:ptCount val="1"/>
                <c:pt idx="0">
                  <c:v>NRW</c:v>
                </c:pt>
              </c:strCache>
            </c:strRef>
          </c:tx>
          <c:marker>
            <c:symbol val="none"/>
          </c:marker>
          <c:cat>
            <c:numRef>
              <c:f>Tabelle1!$A$2:$A$36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Tabelle1!$D$2:$D$36</c:f>
              <c:numCache>
                <c:formatCode>General</c:formatCode>
                <c:ptCount val="35"/>
                <c:pt idx="0">
                  <c:v>100</c:v>
                </c:pt>
                <c:pt idx="1">
                  <c:v>102</c:v>
                </c:pt>
                <c:pt idx="2">
                  <c:v>110</c:v>
                </c:pt>
                <c:pt idx="3">
                  <c:v>115</c:v>
                </c:pt>
                <c:pt idx="4">
                  <c:v>112</c:v>
                </c:pt>
                <c:pt idx="5">
                  <c:v>111</c:v>
                </c:pt>
                <c:pt idx="6">
                  <c:v>118</c:v>
                </c:pt>
                <c:pt idx="7">
                  <c:v>128</c:v>
                </c:pt>
                <c:pt idx="8">
                  <c:v>134</c:v>
                </c:pt>
                <c:pt idx="9">
                  <c:v>141</c:v>
                </c:pt>
                <c:pt idx="10">
                  <c:v>141</c:v>
                </c:pt>
                <c:pt idx="11">
                  <c:v>131</c:v>
                </c:pt>
                <c:pt idx="12">
                  <c:v>135</c:v>
                </c:pt>
                <c:pt idx="13">
                  <c:v>140</c:v>
                </c:pt>
                <c:pt idx="14">
                  <c:v>138</c:v>
                </c:pt>
                <c:pt idx="15">
                  <c:v>142</c:v>
                </c:pt>
                <c:pt idx="16">
                  <c:v>143</c:v>
                </c:pt>
                <c:pt idx="17">
                  <c:v>146</c:v>
                </c:pt>
                <c:pt idx="18">
                  <c:v>159</c:v>
                </c:pt>
                <c:pt idx="19">
                  <c:v>158</c:v>
                </c:pt>
                <c:pt idx="20">
                  <c:v>152</c:v>
                </c:pt>
                <c:pt idx="21">
                  <c:v>153</c:v>
                </c:pt>
                <c:pt idx="22">
                  <c:v>164</c:v>
                </c:pt>
                <c:pt idx="23">
                  <c:v>171</c:v>
                </c:pt>
                <c:pt idx="24">
                  <c:v>175</c:v>
                </c:pt>
                <c:pt idx="25">
                  <c:v>188</c:v>
                </c:pt>
                <c:pt idx="26">
                  <c:v>194</c:v>
                </c:pt>
                <c:pt idx="27">
                  <c:v>153</c:v>
                </c:pt>
                <c:pt idx="28">
                  <c:v>172</c:v>
                </c:pt>
                <c:pt idx="29">
                  <c:v>191</c:v>
                </c:pt>
                <c:pt idx="30">
                  <c:v>187</c:v>
                </c:pt>
                <c:pt idx="31">
                  <c:v>185</c:v>
                </c:pt>
                <c:pt idx="32">
                  <c:v>184</c:v>
                </c:pt>
                <c:pt idx="33">
                  <c:v>181</c:v>
                </c:pt>
                <c:pt idx="34">
                  <c:v>180</c:v>
                </c:pt>
              </c:numCache>
            </c:numRef>
          </c:val>
          <c:smooth val="0"/>
        </c:ser>
        <c:dLbls>
          <c:showLegendKey val="0"/>
          <c:showVal val="0"/>
          <c:showCatName val="0"/>
          <c:showSerName val="0"/>
          <c:showPercent val="0"/>
          <c:showBubbleSize val="0"/>
        </c:dLbls>
        <c:marker val="1"/>
        <c:smooth val="0"/>
        <c:axId val="65776640"/>
        <c:axId val="65786624"/>
      </c:lineChart>
      <c:catAx>
        <c:axId val="65776640"/>
        <c:scaling>
          <c:orientation val="minMax"/>
        </c:scaling>
        <c:delete val="0"/>
        <c:axPos val="b"/>
        <c:numFmt formatCode="General" sourceLinked="1"/>
        <c:majorTickMark val="out"/>
        <c:minorTickMark val="none"/>
        <c:tickLblPos val="nextTo"/>
        <c:txPr>
          <a:bodyPr/>
          <a:lstStyle/>
          <a:p>
            <a:pPr>
              <a:defRPr sz="1100"/>
            </a:pPr>
            <a:endParaRPr lang="de-DE"/>
          </a:p>
        </c:txPr>
        <c:crossAx val="65786624"/>
        <c:crosses val="autoZero"/>
        <c:auto val="1"/>
        <c:lblAlgn val="ctr"/>
        <c:lblOffset val="100"/>
        <c:noMultiLvlLbl val="0"/>
      </c:catAx>
      <c:valAx>
        <c:axId val="65786624"/>
        <c:scaling>
          <c:orientation val="minMax"/>
          <c:min val="90"/>
        </c:scaling>
        <c:delete val="0"/>
        <c:axPos val="l"/>
        <c:majorGridlines/>
        <c:numFmt formatCode="General" sourceLinked="1"/>
        <c:majorTickMark val="out"/>
        <c:minorTickMark val="none"/>
        <c:tickLblPos val="nextTo"/>
        <c:txPr>
          <a:bodyPr/>
          <a:lstStyle/>
          <a:p>
            <a:pPr>
              <a:defRPr sz="1100"/>
            </a:pPr>
            <a:endParaRPr lang="de-DE"/>
          </a:p>
        </c:txPr>
        <c:crossAx val="65776640"/>
        <c:crosses val="autoZero"/>
        <c:crossBetween val="between"/>
      </c:valAx>
    </c:plotArea>
    <c:legend>
      <c:legendPos val="r"/>
      <c:layout>
        <c:manualLayout>
          <c:xMode val="edge"/>
          <c:yMode val="edge"/>
          <c:x val="0.273739337270341"/>
          <c:y val="0.21052239173228299"/>
          <c:w val="0.163854822834646"/>
          <c:h val="0.18089689960629901"/>
        </c:manualLayout>
      </c:layout>
      <c:overlay val="0"/>
      <c:txPr>
        <a:bodyPr/>
        <a:lstStyle/>
        <a:p>
          <a:pPr>
            <a:defRPr sz="11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460581443608999E-2"/>
          <c:y val="4.0230006272530601E-2"/>
          <c:w val="0.90785588786237603"/>
          <c:h val="0.61162174580417406"/>
        </c:manualLayout>
      </c:layout>
      <c:lineChart>
        <c:grouping val="standard"/>
        <c:varyColors val="0"/>
        <c:ser>
          <c:idx val="0"/>
          <c:order val="0"/>
          <c:tx>
            <c:strRef>
              <c:f>Sheet1!$B$1</c:f>
              <c:strCache>
                <c:ptCount val="1"/>
                <c:pt idx="0">
                  <c:v>Gesamtklima</c:v>
                </c:pt>
              </c:strCache>
            </c:strRef>
          </c:tx>
          <c:spPr>
            <a:ln w="27517">
              <a:solidFill>
                <a:srgbClr val="FF0000"/>
              </a:solidFill>
              <a:prstDash val="solid"/>
            </a:ln>
          </c:spPr>
          <c:marker>
            <c:symbol val="none"/>
          </c:marker>
          <c:cat>
            <c:strRef>
              <c:f>Sheet1!$A$2:$A$27</c:f>
              <c:strCache>
                <c:ptCount val="26"/>
                <c:pt idx="0">
                  <c:v>Jahresbeginn 07</c:v>
                </c:pt>
                <c:pt idx="1">
                  <c:v>Herbst 07</c:v>
                </c:pt>
                <c:pt idx="2">
                  <c:v>Jahresbeginn 08</c:v>
                </c:pt>
                <c:pt idx="3">
                  <c:v>Herbst 08</c:v>
                </c:pt>
                <c:pt idx="4">
                  <c:v>Jahresgebinn 09</c:v>
                </c:pt>
                <c:pt idx="5">
                  <c:v>Herbst 09</c:v>
                </c:pt>
                <c:pt idx="6">
                  <c:v>Jahresbeginn 10</c:v>
                </c:pt>
                <c:pt idx="7">
                  <c:v>Herbst 10</c:v>
                </c:pt>
                <c:pt idx="8">
                  <c:v>Jahresbeginn 11</c:v>
                </c:pt>
                <c:pt idx="9">
                  <c:v>Herbst 11</c:v>
                </c:pt>
                <c:pt idx="10">
                  <c:v>Jahresbeginn 12</c:v>
                </c:pt>
                <c:pt idx="11">
                  <c:v>Frühsommer 12</c:v>
                </c:pt>
                <c:pt idx="12">
                  <c:v>Herbst 12</c:v>
                </c:pt>
                <c:pt idx="13">
                  <c:v>Jahresbeginn 13</c:v>
                </c:pt>
                <c:pt idx="14">
                  <c:v>Frühsommer 13</c:v>
                </c:pt>
                <c:pt idx="15">
                  <c:v>Herbst 13</c:v>
                </c:pt>
                <c:pt idx="16">
                  <c:v>Jahresbeginn 14</c:v>
                </c:pt>
                <c:pt idx="17">
                  <c:v>Frühsommer 14</c:v>
                </c:pt>
                <c:pt idx="18">
                  <c:v>Herbst 14</c:v>
                </c:pt>
                <c:pt idx="19">
                  <c:v>Jahresbeginn 15</c:v>
                </c:pt>
                <c:pt idx="20">
                  <c:v>Frühsommer 15</c:v>
                </c:pt>
                <c:pt idx="21">
                  <c:v>Herbst 15</c:v>
                </c:pt>
                <c:pt idx="22">
                  <c:v>Jahresbeginn 16</c:v>
                </c:pt>
                <c:pt idx="23">
                  <c:v>Frühsommer 16</c:v>
                </c:pt>
                <c:pt idx="24">
                  <c:v>Herbst 16</c:v>
                </c:pt>
                <c:pt idx="25">
                  <c:v>Jahresbeginn 17</c:v>
                </c:pt>
              </c:strCache>
            </c:strRef>
          </c:cat>
          <c:val>
            <c:numRef>
              <c:f>Sheet1!$B$2:$B$27</c:f>
              <c:numCache>
                <c:formatCode>General</c:formatCode>
                <c:ptCount val="26"/>
                <c:pt idx="0">
                  <c:v>130.04606759716441</c:v>
                </c:pt>
                <c:pt idx="1">
                  <c:v>113.6717303794226</c:v>
                </c:pt>
                <c:pt idx="2">
                  <c:v>119.9407340992026</c:v>
                </c:pt>
                <c:pt idx="3">
                  <c:v>92.139864755785609</c:v>
                </c:pt>
                <c:pt idx="4">
                  <c:v>72.187791946067961</c:v>
                </c:pt>
                <c:pt idx="5">
                  <c:v>89.226339530092446</c:v>
                </c:pt>
                <c:pt idx="6">
                  <c:v>95.403631458556148</c:v>
                </c:pt>
                <c:pt idx="7">
                  <c:v>128.3281288603612</c:v>
                </c:pt>
                <c:pt idx="8">
                  <c:v>133.21012221915731</c:v>
                </c:pt>
                <c:pt idx="9">
                  <c:v>136.93118010409671</c:v>
                </c:pt>
                <c:pt idx="10">
                  <c:v>121.708690121968</c:v>
                </c:pt>
                <c:pt idx="11">
                  <c:v>122.6518621445572</c:v>
                </c:pt>
                <c:pt idx="12">
                  <c:v>101.21857267920051</c:v>
                </c:pt>
                <c:pt idx="13">
                  <c:v>112.023780918985</c:v>
                </c:pt>
                <c:pt idx="14" formatCode="0.0">
                  <c:v>115.0434421101023</c:v>
                </c:pt>
                <c:pt idx="15" formatCode="0.0">
                  <c:v>106.6657645929311</c:v>
                </c:pt>
                <c:pt idx="16" formatCode="0.0">
                  <c:v>131.44459296367651</c:v>
                </c:pt>
                <c:pt idx="17" formatCode="0.0">
                  <c:v>132.8957641874398</c:v>
                </c:pt>
                <c:pt idx="18" formatCode="0.0">
                  <c:v>105.7308792282148</c:v>
                </c:pt>
                <c:pt idx="19" formatCode="0.0">
                  <c:v>115.63911040727839</c:v>
                </c:pt>
                <c:pt idx="20" formatCode="0.0">
                  <c:v>123.74934723317899</c:v>
                </c:pt>
                <c:pt idx="21" formatCode="0.0">
                  <c:v>117.31101725725379</c:v>
                </c:pt>
                <c:pt idx="22" formatCode="0.0">
                  <c:v>128.1</c:v>
                </c:pt>
                <c:pt idx="23" formatCode="0.0">
                  <c:v>123.74637567636231</c:v>
                </c:pt>
                <c:pt idx="24" formatCode="0.0">
                  <c:v>119.3206537510497</c:v>
                </c:pt>
                <c:pt idx="25">
                  <c:v>126.122241237151</c:v>
                </c:pt>
              </c:numCache>
            </c:numRef>
          </c:val>
          <c:smooth val="0"/>
          <c:extLst xmlns:c16r2="http://schemas.microsoft.com/office/drawing/2015/06/chart">
            <c:ext xmlns:c16="http://schemas.microsoft.com/office/drawing/2014/chart" uri="{C3380CC4-5D6E-409C-BE32-E72D297353CC}">
              <c16:uniqueId val="{00000000-0CE6-49FE-856C-A099CC1519C2}"/>
            </c:ext>
          </c:extLst>
        </c:ser>
        <c:ser>
          <c:idx val="1"/>
          <c:order val="1"/>
          <c:tx>
            <c:strRef>
              <c:f>Sheet1!$C$1</c:f>
              <c:strCache>
                <c:ptCount val="1"/>
                <c:pt idx="0">
                  <c:v>Dienstleistungen</c:v>
                </c:pt>
              </c:strCache>
            </c:strRef>
          </c:tx>
          <c:spPr>
            <a:ln w="25403">
              <a:solidFill>
                <a:srgbClr val="92D050"/>
              </a:solidFill>
              <a:prstDash val="solid"/>
            </a:ln>
          </c:spPr>
          <c:marker>
            <c:symbol val="none"/>
          </c:marker>
          <c:cat>
            <c:strRef>
              <c:f>Sheet1!$A$2:$A$27</c:f>
              <c:strCache>
                <c:ptCount val="26"/>
                <c:pt idx="0">
                  <c:v>Jahresbeginn 07</c:v>
                </c:pt>
                <c:pt idx="1">
                  <c:v>Herbst 07</c:v>
                </c:pt>
                <c:pt idx="2">
                  <c:v>Jahresbeginn 08</c:v>
                </c:pt>
                <c:pt idx="3">
                  <c:v>Herbst 08</c:v>
                </c:pt>
                <c:pt idx="4">
                  <c:v>Jahresgebinn 09</c:v>
                </c:pt>
                <c:pt idx="5">
                  <c:v>Herbst 09</c:v>
                </c:pt>
                <c:pt idx="6">
                  <c:v>Jahresbeginn 10</c:v>
                </c:pt>
                <c:pt idx="7">
                  <c:v>Herbst 10</c:v>
                </c:pt>
                <c:pt idx="8">
                  <c:v>Jahresbeginn 11</c:v>
                </c:pt>
                <c:pt idx="9">
                  <c:v>Herbst 11</c:v>
                </c:pt>
                <c:pt idx="10">
                  <c:v>Jahresbeginn 12</c:v>
                </c:pt>
                <c:pt idx="11">
                  <c:v>Frühsommer 12</c:v>
                </c:pt>
                <c:pt idx="12">
                  <c:v>Herbst 12</c:v>
                </c:pt>
                <c:pt idx="13">
                  <c:v>Jahresbeginn 13</c:v>
                </c:pt>
                <c:pt idx="14">
                  <c:v>Frühsommer 13</c:v>
                </c:pt>
                <c:pt idx="15">
                  <c:v>Herbst 13</c:v>
                </c:pt>
                <c:pt idx="16">
                  <c:v>Jahresbeginn 14</c:v>
                </c:pt>
                <c:pt idx="17">
                  <c:v>Frühsommer 14</c:v>
                </c:pt>
                <c:pt idx="18">
                  <c:v>Herbst 14</c:v>
                </c:pt>
                <c:pt idx="19">
                  <c:v>Jahresbeginn 15</c:v>
                </c:pt>
                <c:pt idx="20">
                  <c:v>Frühsommer 15</c:v>
                </c:pt>
                <c:pt idx="21">
                  <c:v>Herbst 15</c:v>
                </c:pt>
                <c:pt idx="22">
                  <c:v>Jahresbeginn 16</c:v>
                </c:pt>
                <c:pt idx="23">
                  <c:v>Frühsommer 16</c:v>
                </c:pt>
                <c:pt idx="24">
                  <c:v>Herbst 16</c:v>
                </c:pt>
                <c:pt idx="25">
                  <c:v>Jahresbeginn 17</c:v>
                </c:pt>
              </c:strCache>
            </c:strRef>
          </c:cat>
          <c:val>
            <c:numRef>
              <c:f>Sheet1!$C$2:$C$27</c:f>
              <c:numCache>
                <c:formatCode>General</c:formatCode>
                <c:ptCount val="26"/>
                <c:pt idx="0">
                  <c:v>117.29338348031359</c:v>
                </c:pt>
                <c:pt idx="1">
                  <c:v>107.1631815601167</c:v>
                </c:pt>
                <c:pt idx="2">
                  <c:v>115.6300638031485</c:v>
                </c:pt>
                <c:pt idx="3">
                  <c:v>98.557945583634407</c:v>
                </c:pt>
                <c:pt idx="4">
                  <c:v>88.368653746206363</c:v>
                </c:pt>
                <c:pt idx="5">
                  <c:v>96.837394451086809</c:v>
                </c:pt>
                <c:pt idx="6">
                  <c:v>100.738080308652</c:v>
                </c:pt>
                <c:pt idx="7">
                  <c:v>126.7819837684428</c:v>
                </c:pt>
                <c:pt idx="8">
                  <c:v>125.0143213642116</c:v>
                </c:pt>
                <c:pt idx="9">
                  <c:v>122.4235059332261</c:v>
                </c:pt>
                <c:pt idx="10">
                  <c:v>117.196374050968</c:v>
                </c:pt>
                <c:pt idx="11">
                  <c:v>111.9213840921304</c:v>
                </c:pt>
                <c:pt idx="12">
                  <c:v>94.523120805716502</c:v>
                </c:pt>
                <c:pt idx="13">
                  <c:v>104.791814131042</c:v>
                </c:pt>
                <c:pt idx="14" formatCode="0.0">
                  <c:v>108.8429481519577</c:v>
                </c:pt>
                <c:pt idx="15" formatCode="0.0">
                  <c:v>102.9404044726994</c:v>
                </c:pt>
                <c:pt idx="16" formatCode="0.0">
                  <c:v>125.29935300803</c:v>
                </c:pt>
                <c:pt idx="17" formatCode="0.0">
                  <c:v>123.0754108728926</c:v>
                </c:pt>
                <c:pt idx="18" formatCode="0.0">
                  <c:v>95.444326682450964</c:v>
                </c:pt>
                <c:pt idx="19" formatCode="0.0">
                  <c:v>107.6706157535514</c:v>
                </c:pt>
                <c:pt idx="20" formatCode="0.0">
                  <c:v>116.42153995162001</c:v>
                </c:pt>
                <c:pt idx="21" formatCode="0.0">
                  <c:v>109.68052711702779</c:v>
                </c:pt>
                <c:pt idx="22" formatCode="0.0">
                  <c:v>118.7</c:v>
                </c:pt>
                <c:pt idx="23" formatCode="0.0">
                  <c:v>119.9476153915686</c:v>
                </c:pt>
                <c:pt idx="24" formatCode="0.0">
                  <c:v>110.0200145631384</c:v>
                </c:pt>
                <c:pt idx="25">
                  <c:v>117.77464121464411</c:v>
                </c:pt>
              </c:numCache>
            </c:numRef>
          </c:val>
          <c:smooth val="0"/>
          <c:extLst xmlns:c16r2="http://schemas.microsoft.com/office/drawing/2015/06/chart">
            <c:ext xmlns:c16="http://schemas.microsoft.com/office/drawing/2014/chart" uri="{C3380CC4-5D6E-409C-BE32-E72D297353CC}">
              <c16:uniqueId val="{00000001-0CE6-49FE-856C-A099CC1519C2}"/>
            </c:ext>
          </c:extLst>
        </c:ser>
        <c:ser>
          <c:idx val="2"/>
          <c:order val="2"/>
          <c:tx>
            <c:strRef>
              <c:f>Sheet1!$D$1</c:f>
              <c:strCache>
                <c:ptCount val="1"/>
                <c:pt idx="0">
                  <c:v>Produzierendes Gewerbe</c:v>
                </c:pt>
              </c:strCache>
            </c:strRef>
          </c:tx>
          <c:spPr>
            <a:ln w="22228">
              <a:solidFill>
                <a:srgbClr val="002060">
                  <a:alpha val="90000"/>
                </a:srgbClr>
              </a:solidFill>
              <a:prstDash val="solid"/>
            </a:ln>
          </c:spPr>
          <c:marker>
            <c:symbol val="none"/>
          </c:marker>
          <c:dPt>
            <c:idx val="20"/>
            <c:bubble3D val="0"/>
            <c:spPr>
              <a:ln w="22228">
                <a:solidFill>
                  <a:srgbClr val="002060"/>
                </a:solidFill>
                <a:prstDash val="solid"/>
              </a:ln>
            </c:spPr>
            <c:extLst xmlns:c16r2="http://schemas.microsoft.com/office/drawing/2015/06/chart">
              <c:ext xmlns:c16="http://schemas.microsoft.com/office/drawing/2014/chart" uri="{C3380CC4-5D6E-409C-BE32-E72D297353CC}">
                <c16:uniqueId val="{00000003-0CE6-49FE-856C-A099CC1519C2}"/>
              </c:ext>
            </c:extLst>
          </c:dPt>
          <c:cat>
            <c:strRef>
              <c:f>Sheet1!$A$2:$A$27</c:f>
              <c:strCache>
                <c:ptCount val="26"/>
                <c:pt idx="0">
                  <c:v>Jahresbeginn 07</c:v>
                </c:pt>
                <c:pt idx="1">
                  <c:v>Herbst 07</c:v>
                </c:pt>
                <c:pt idx="2">
                  <c:v>Jahresbeginn 08</c:v>
                </c:pt>
                <c:pt idx="3">
                  <c:v>Herbst 08</c:v>
                </c:pt>
                <c:pt idx="4">
                  <c:v>Jahresgebinn 09</c:v>
                </c:pt>
                <c:pt idx="5">
                  <c:v>Herbst 09</c:v>
                </c:pt>
                <c:pt idx="6">
                  <c:v>Jahresbeginn 10</c:v>
                </c:pt>
                <c:pt idx="7">
                  <c:v>Herbst 10</c:v>
                </c:pt>
                <c:pt idx="8">
                  <c:v>Jahresbeginn 11</c:v>
                </c:pt>
                <c:pt idx="9">
                  <c:v>Herbst 11</c:v>
                </c:pt>
                <c:pt idx="10">
                  <c:v>Jahresbeginn 12</c:v>
                </c:pt>
                <c:pt idx="11">
                  <c:v>Frühsommer 12</c:v>
                </c:pt>
                <c:pt idx="12">
                  <c:v>Herbst 12</c:v>
                </c:pt>
                <c:pt idx="13">
                  <c:v>Jahresbeginn 13</c:v>
                </c:pt>
                <c:pt idx="14">
                  <c:v>Frühsommer 13</c:v>
                </c:pt>
                <c:pt idx="15">
                  <c:v>Herbst 13</c:v>
                </c:pt>
                <c:pt idx="16">
                  <c:v>Jahresbeginn 14</c:v>
                </c:pt>
                <c:pt idx="17">
                  <c:v>Frühsommer 14</c:v>
                </c:pt>
                <c:pt idx="18">
                  <c:v>Herbst 14</c:v>
                </c:pt>
                <c:pt idx="19">
                  <c:v>Jahresbeginn 15</c:v>
                </c:pt>
                <c:pt idx="20">
                  <c:v>Frühsommer 15</c:v>
                </c:pt>
                <c:pt idx="21">
                  <c:v>Herbst 15</c:v>
                </c:pt>
                <c:pt idx="22">
                  <c:v>Jahresbeginn 16</c:v>
                </c:pt>
                <c:pt idx="23">
                  <c:v>Frühsommer 16</c:v>
                </c:pt>
                <c:pt idx="24">
                  <c:v>Herbst 16</c:v>
                </c:pt>
                <c:pt idx="25">
                  <c:v>Jahresbeginn 17</c:v>
                </c:pt>
              </c:strCache>
            </c:strRef>
          </c:cat>
          <c:val>
            <c:numRef>
              <c:f>Sheet1!$D$2:$D$27</c:f>
              <c:numCache>
                <c:formatCode>General</c:formatCode>
                <c:ptCount val="26"/>
                <c:pt idx="0">
                  <c:v>136.1454423822145</c:v>
                </c:pt>
                <c:pt idx="1">
                  <c:v>120.12581224414279</c:v>
                </c:pt>
                <c:pt idx="2">
                  <c:v>126.0641757575755</c:v>
                </c:pt>
                <c:pt idx="3">
                  <c:v>91.93256500750644</c:v>
                </c:pt>
                <c:pt idx="4">
                  <c:v>65.857719638724006</c:v>
                </c:pt>
                <c:pt idx="5">
                  <c:v>87.7129109813025</c:v>
                </c:pt>
                <c:pt idx="6">
                  <c:v>94.105845342883427</c:v>
                </c:pt>
                <c:pt idx="7">
                  <c:v>127.99117767114539</c:v>
                </c:pt>
                <c:pt idx="8">
                  <c:v>139.1450124934286</c:v>
                </c:pt>
                <c:pt idx="9">
                  <c:v>147.43673726231339</c:v>
                </c:pt>
                <c:pt idx="10">
                  <c:v>124.9762293457955</c:v>
                </c:pt>
                <c:pt idx="11">
                  <c:v>130.42220832045251</c:v>
                </c:pt>
                <c:pt idx="12">
                  <c:v>106.06700334620621</c:v>
                </c:pt>
                <c:pt idx="13">
                  <c:v>117.2607223861162</c:v>
                </c:pt>
                <c:pt idx="14" formatCode="0.0">
                  <c:v>119.5334549763449</c:v>
                </c:pt>
                <c:pt idx="15" formatCode="0.0">
                  <c:v>109.3634391627541</c:v>
                </c:pt>
                <c:pt idx="16" formatCode="0.0">
                  <c:v>135.8945943108688</c:v>
                </c:pt>
                <c:pt idx="17" formatCode="0.0">
                  <c:v>140.00705451866361</c:v>
                </c:pt>
                <c:pt idx="18" formatCode="0.0">
                  <c:v>113.1797621061816</c:v>
                </c:pt>
                <c:pt idx="19" formatCode="0.0">
                  <c:v>121.4093996392875</c:v>
                </c:pt>
                <c:pt idx="20" formatCode="0.0">
                  <c:v>129.0556904370666</c:v>
                </c:pt>
                <c:pt idx="21" formatCode="0.0">
                  <c:v>122.836544600176</c:v>
                </c:pt>
                <c:pt idx="22" formatCode="0.0">
                  <c:v>134.9</c:v>
                </c:pt>
                <c:pt idx="23" formatCode="0.0">
                  <c:v>126.4972020894887</c:v>
                </c:pt>
                <c:pt idx="24" formatCode="0.0">
                  <c:v>126.0555993698821</c:v>
                </c:pt>
                <c:pt idx="25">
                  <c:v>132.16705504655249</c:v>
                </c:pt>
              </c:numCache>
            </c:numRef>
          </c:val>
          <c:smooth val="0"/>
          <c:extLst xmlns:c16r2="http://schemas.microsoft.com/office/drawing/2015/06/chart">
            <c:ext xmlns:c16="http://schemas.microsoft.com/office/drawing/2014/chart" uri="{C3380CC4-5D6E-409C-BE32-E72D297353CC}">
              <c16:uniqueId val="{00000004-0CE6-49FE-856C-A099CC1519C2}"/>
            </c:ext>
          </c:extLst>
        </c:ser>
        <c:dLbls>
          <c:showLegendKey val="0"/>
          <c:showVal val="0"/>
          <c:showCatName val="0"/>
          <c:showSerName val="0"/>
          <c:showPercent val="0"/>
          <c:showBubbleSize val="0"/>
        </c:dLbls>
        <c:marker val="1"/>
        <c:smooth val="0"/>
        <c:axId val="100175232"/>
        <c:axId val="100181120"/>
      </c:lineChart>
      <c:catAx>
        <c:axId val="100175232"/>
        <c:scaling>
          <c:orientation val="minMax"/>
        </c:scaling>
        <c:delete val="0"/>
        <c:axPos val="b"/>
        <c:numFmt formatCode="General" sourceLinked="1"/>
        <c:majorTickMark val="out"/>
        <c:minorTickMark val="none"/>
        <c:tickLblPos val="nextTo"/>
        <c:spPr>
          <a:ln w="3438">
            <a:solidFill>
              <a:schemeClr val="tx1"/>
            </a:solidFill>
            <a:prstDash val="solid"/>
          </a:ln>
        </c:spPr>
        <c:txPr>
          <a:bodyPr rot="-2700000" vert="horz"/>
          <a:lstStyle/>
          <a:p>
            <a:pPr>
              <a:defRPr sz="800" b="0" i="0" u="none" strike="noStrike" baseline="0">
                <a:solidFill>
                  <a:schemeClr val="tx1"/>
                </a:solidFill>
                <a:latin typeface="Arial"/>
                <a:ea typeface="Arial"/>
                <a:cs typeface="Arial"/>
              </a:defRPr>
            </a:pPr>
            <a:endParaRPr lang="de-DE"/>
          </a:p>
        </c:txPr>
        <c:crossAx val="100181120"/>
        <c:crosses val="autoZero"/>
        <c:auto val="1"/>
        <c:lblAlgn val="ctr"/>
        <c:lblOffset val="100"/>
        <c:tickLblSkip val="1"/>
        <c:tickMarkSkip val="1"/>
        <c:noMultiLvlLbl val="0"/>
      </c:catAx>
      <c:valAx>
        <c:axId val="100181120"/>
        <c:scaling>
          <c:orientation val="minMax"/>
          <c:max val="150"/>
          <c:min val="60"/>
        </c:scaling>
        <c:delete val="0"/>
        <c:axPos val="l"/>
        <c:majorGridlines>
          <c:spPr>
            <a:ln w="3438">
              <a:noFill/>
              <a:prstDash val="solid"/>
            </a:ln>
          </c:spPr>
        </c:majorGridlines>
        <c:numFmt formatCode="General" sourceLinked="1"/>
        <c:majorTickMark val="out"/>
        <c:minorTickMark val="none"/>
        <c:tickLblPos val="nextTo"/>
        <c:spPr>
          <a:noFill/>
          <a:ln w="3175">
            <a:solidFill>
              <a:schemeClr val="tx1"/>
            </a:solidFill>
            <a:prstDash val="sysDot"/>
          </a:ln>
        </c:spPr>
        <c:txPr>
          <a:bodyPr rot="0" vert="horz"/>
          <a:lstStyle/>
          <a:p>
            <a:pPr>
              <a:defRPr sz="1000" b="0" i="0" u="none" strike="noStrike" baseline="0">
                <a:solidFill>
                  <a:schemeClr val="tx1"/>
                </a:solidFill>
                <a:latin typeface="Arial"/>
                <a:ea typeface="Arial"/>
                <a:cs typeface="Arial"/>
              </a:defRPr>
            </a:pPr>
            <a:endParaRPr lang="de-DE"/>
          </a:p>
        </c:txPr>
        <c:crossAx val="100175232"/>
        <c:crosses val="autoZero"/>
        <c:crossBetween val="between"/>
        <c:majorUnit val="20"/>
      </c:valAx>
      <c:spPr>
        <a:noFill/>
        <a:ln w="25403">
          <a:noFill/>
        </a:ln>
      </c:spPr>
    </c:plotArea>
    <c:legend>
      <c:legendPos val="r"/>
      <c:layout>
        <c:manualLayout>
          <c:xMode val="edge"/>
          <c:yMode val="edge"/>
          <c:x val="0.122571691299608"/>
          <c:y val="0.88555719597550298"/>
          <c:w val="0.81917167546632097"/>
          <c:h val="7.2845034995625599E-2"/>
        </c:manualLayout>
      </c:layout>
      <c:overlay val="0"/>
      <c:spPr>
        <a:solidFill>
          <a:schemeClr val="bg1"/>
        </a:solidFill>
        <a:ln w="3438">
          <a:solidFill>
            <a:schemeClr val="tx2">
              <a:lumMod val="60000"/>
              <a:lumOff val="40000"/>
            </a:schemeClr>
          </a:solidFill>
          <a:prstDash val="solid"/>
        </a:ln>
      </c:spPr>
      <c:txPr>
        <a:bodyPr/>
        <a:lstStyle/>
        <a:p>
          <a:pPr>
            <a:defRPr sz="900" b="0"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2057" b="1" i="0" u="none" strike="noStrike" baseline="0">
          <a:solidFill>
            <a:schemeClr val="tx1"/>
          </a:solidFill>
          <a:latin typeface="Arial"/>
          <a:ea typeface="Arial"/>
          <a:cs typeface="Aria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241693-A422-A546-8C5B-ECC3F0C730DD}" type="datetimeFigureOut">
              <a:rPr lang="de-DE" smtClean="0"/>
              <a:t>04.08.2017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3B8529-9C52-7A4D-9100-00528AB3D837}" type="slidenum">
              <a:rPr lang="de-DE" smtClean="0"/>
              <a:t>‹Nr.›</a:t>
            </a:fld>
            <a:endParaRPr lang="de-DE"/>
          </a:p>
        </p:txBody>
      </p:sp>
    </p:spTree>
    <p:extLst>
      <p:ext uri="{BB962C8B-B14F-4D97-AF65-F5344CB8AC3E}">
        <p14:creationId xmlns:p14="http://schemas.microsoft.com/office/powerpoint/2010/main" val="1604085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B4EBF-4952-4D79-87E9-E1AFC0B3BEBD}" type="datetimeFigureOut">
              <a:rPr lang="de-DE" smtClean="0"/>
              <a:t>04.08.2017</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E6B1B-3313-4FC4-8B58-F82EFF5C7F39}" type="slidenum">
              <a:rPr lang="de-DE" smtClean="0"/>
              <a:t>‹Nr.›</a:t>
            </a:fld>
            <a:endParaRPr lang="de-DE"/>
          </a:p>
        </p:txBody>
      </p:sp>
    </p:spTree>
    <p:extLst>
      <p:ext uri="{BB962C8B-B14F-4D97-AF65-F5344CB8AC3E}">
        <p14:creationId xmlns:p14="http://schemas.microsoft.com/office/powerpoint/2010/main" val="142085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IHK – Drei Buchstaben, die fast jeder schon einmal gehört hat. Sie stehen für das Netzwerk der 79 Industrie- und Handelskammern. Die IHKs sind Einrichtungen der Wirtschaft für die Wirtschaft und in den Regionen zuhause. Hier sind sie verankert und wissen, was die Wirtschaft bewegt. Gemeinsam mit ihren Mitgliedsunternehmen übernehmen sie Verantwortung in ihren Regionen und tragen dazu bei, gute Voraussetzungen für Wohlstand und Wachstum zu schaffen.</a:t>
            </a:r>
            <a:endParaRPr lang="de-DE" dirty="0"/>
          </a:p>
        </p:txBody>
      </p:sp>
      <p:sp>
        <p:nvSpPr>
          <p:cNvPr id="4" name="Foliennummernplatzhalter 3"/>
          <p:cNvSpPr>
            <a:spLocks noGrp="1"/>
          </p:cNvSpPr>
          <p:nvPr>
            <p:ph type="sldNum" sz="quarter" idx="10"/>
          </p:nvPr>
        </p:nvSpPr>
        <p:spPr/>
        <p:txBody>
          <a:bodyPr/>
          <a:lstStyle/>
          <a:p>
            <a:fld id="{3FDE6B1B-3313-4FC4-8B58-F82EFF5C7F39}" type="slidenum">
              <a:rPr lang="de-DE" smtClean="0"/>
              <a:t>3</a:t>
            </a:fld>
            <a:endParaRPr lang="de-DE"/>
          </a:p>
        </p:txBody>
      </p:sp>
    </p:spTree>
    <p:extLst>
      <p:ext uri="{BB962C8B-B14F-4D97-AF65-F5344CB8AC3E}">
        <p14:creationId xmlns:p14="http://schemas.microsoft.com/office/powerpoint/2010/main" val="7661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smtClean="0"/>
          </a:p>
        </p:txBody>
      </p:sp>
      <p:sp>
        <p:nvSpPr>
          <p:cNvPr id="2150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784" indent="-283378">
              <a:defRPr>
                <a:solidFill>
                  <a:schemeClr val="tx1"/>
                </a:solidFill>
                <a:latin typeface="Calibri" panose="020F0502020204030204" pitchFamily="34" charset="0"/>
                <a:cs typeface="Arial" panose="020B0604020202020204" pitchFamily="34" charset="0"/>
              </a:defRPr>
            </a:lvl2pPr>
            <a:lvl3pPr marL="1133513" indent="-226703">
              <a:defRPr>
                <a:solidFill>
                  <a:schemeClr val="tx1"/>
                </a:solidFill>
                <a:latin typeface="Calibri" panose="020F0502020204030204" pitchFamily="34" charset="0"/>
                <a:cs typeface="Arial" panose="020B0604020202020204" pitchFamily="34" charset="0"/>
              </a:defRPr>
            </a:lvl3pPr>
            <a:lvl4pPr marL="1586918" indent="-226703">
              <a:defRPr>
                <a:solidFill>
                  <a:schemeClr val="tx1"/>
                </a:solidFill>
                <a:latin typeface="Calibri" panose="020F0502020204030204" pitchFamily="34" charset="0"/>
                <a:cs typeface="Arial" panose="020B0604020202020204" pitchFamily="34" charset="0"/>
              </a:defRPr>
            </a:lvl4pPr>
            <a:lvl5pPr marL="2040324" indent="-226703">
              <a:defRPr>
                <a:solidFill>
                  <a:schemeClr val="tx1"/>
                </a:solidFill>
                <a:latin typeface="Calibri" panose="020F0502020204030204" pitchFamily="34" charset="0"/>
                <a:cs typeface="Arial" panose="020B0604020202020204" pitchFamily="34" charset="0"/>
              </a:defRPr>
            </a:lvl5pPr>
            <a:lvl6pPr marL="2493729" indent="-226703"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134" indent="-226703"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0539" indent="-226703"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53945" indent="-226703"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E00CEA9-734B-4104-B577-9699DD211EF6}" type="slidenum">
              <a:rPr lang="de-DE" altLang="de-DE"/>
              <a:pPr/>
              <a:t>10</a:t>
            </a:fld>
            <a:endParaRPr lang="de-DE" altLang="de-DE" dirty="0"/>
          </a:p>
        </p:txBody>
      </p:sp>
    </p:spTree>
    <p:extLst>
      <p:ext uri="{BB962C8B-B14F-4D97-AF65-F5344CB8AC3E}">
        <p14:creationId xmlns:p14="http://schemas.microsoft.com/office/powerpoint/2010/main" val="149049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4A92BD3-DD1A-41A2-AF1D-4B1173154DEF}" type="slidenum">
              <a:rPr lang="de-DE" sz="1200" smtClean="0"/>
              <a:pPr eaLnBrk="1" hangingPunct="1"/>
              <a:t>11</a:t>
            </a:fld>
            <a:endParaRPr lang="de-DE" sz="1200" smtClean="0"/>
          </a:p>
        </p:txBody>
      </p:sp>
      <p:sp>
        <p:nvSpPr>
          <p:cNvPr id="12291" name="Rectangle 2050"/>
          <p:cNvSpPr>
            <a:spLocks noGrp="1" noRot="1" noChangeAspect="1" noChangeArrowheads="1" noTextEdit="1"/>
          </p:cNvSpPr>
          <p:nvPr>
            <p:ph type="sldImg"/>
          </p:nvPr>
        </p:nvSpPr>
        <p:spPr>
          <a:xfrm>
            <a:off x="381000" y="685800"/>
            <a:ext cx="6096000" cy="3429000"/>
          </a:xfrm>
          <a:ln/>
        </p:spPr>
      </p:sp>
      <p:sp>
        <p:nvSpPr>
          <p:cNvPr id="12292" name="Rectangle 2051"/>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4A92BD3-DD1A-41A2-AF1D-4B1173154DEF}" type="slidenum">
              <a:rPr lang="de-DE" sz="1200" smtClean="0"/>
              <a:pPr eaLnBrk="1" hangingPunct="1"/>
              <a:t>13</a:t>
            </a:fld>
            <a:endParaRPr lang="de-DE" sz="1200" smtClean="0"/>
          </a:p>
        </p:txBody>
      </p:sp>
      <p:sp>
        <p:nvSpPr>
          <p:cNvPr id="12291" name="Rectangle 2050"/>
          <p:cNvSpPr>
            <a:spLocks noGrp="1" noRot="1" noChangeAspect="1" noChangeArrowheads="1" noTextEdit="1"/>
          </p:cNvSpPr>
          <p:nvPr>
            <p:ph type="sldImg"/>
          </p:nvPr>
        </p:nvSpPr>
        <p:spPr>
          <a:xfrm>
            <a:off x="381000" y="685800"/>
            <a:ext cx="6096000" cy="3429000"/>
          </a:xfrm>
          <a:ln/>
        </p:spPr>
      </p:sp>
      <p:sp>
        <p:nvSpPr>
          <p:cNvPr id="12292" name="Rectangle 2051"/>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ctr">
              <a:spcBef>
                <a:spcPct val="0"/>
              </a:spcBef>
            </a:pPr>
            <a:endParaRPr lang="de-DE" altLang="de-DE" dirty="0" smtClean="0"/>
          </a:p>
        </p:txBody>
      </p:sp>
      <p:sp>
        <p:nvSpPr>
          <p:cNvPr id="1945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784" indent="-283378">
              <a:defRPr>
                <a:solidFill>
                  <a:schemeClr val="tx1"/>
                </a:solidFill>
                <a:latin typeface="Calibri" panose="020F0502020204030204" pitchFamily="34" charset="0"/>
                <a:cs typeface="Arial" panose="020B0604020202020204" pitchFamily="34" charset="0"/>
              </a:defRPr>
            </a:lvl2pPr>
            <a:lvl3pPr marL="1133513" indent="-226703">
              <a:defRPr>
                <a:solidFill>
                  <a:schemeClr val="tx1"/>
                </a:solidFill>
                <a:latin typeface="Calibri" panose="020F0502020204030204" pitchFamily="34" charset="0"/>
                <a:cs typeface="Arial" panose="020B0604020202020204" pitchFamily="34" charset="0"/>
              </a:defRPr>
            </a:lvl3pPr>
            <a:lvl4pPr marL="1586918" indent="-226703">
              <a:defRPr>
                <a:solidFill>
                  <a:schemeClr val="tx1"/>
                </a:solidFill>
                <a:latin typeface="Calibri" panose="020F0502020204030204" pitchFamily="34" charset="0"/>
                <a:cs typeface="Arial" panose="020B0604020202020204" pitchFamily="34" charset="0"/>
              </a:defRPr>
            </a:lvl4pPr>
            <a:lvl5pPr marL="2040324" indent="-226703">
              <a:defRPr>
                <a:solidFill>
                  <a:schemeClr val="tx1"/>
                </a:solidFill>
                <a:latin typeface="Calibri" panose="020F0502020204030204" pitchFamily="34" charset="0"/>
                <a:cs typeface="Arial" panose="020B0604020202020204" pitchFamily="34" charset="0"/>
              </a:defRPr>
            </a:lvl5pPr>
            <a:lvl6pPr marL="2493729" indent="-226703"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7134" indent="-226703"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0539" indent="-226703"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53945" indent="-226703"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E4FE06-79C4-4C2E-9A0C-DDC01B2229EA}" type="slidenum">
              <a:rPr lang="de-DE" altLang="de-DE"/>
              <a:pPr/>
              <a:t>14</a:t>
            </a:fld>
            <a:endParaRPr lang="de-DE" altLang="de-DE"/>
          </a:p>
        </p:txBody>
      </p:sp>
    </p:spTree>
    <p:extLst>
      <p:ext uri="{BB962C8B-B14F-4D97-AF65-F5344CB8AC3E}">
        <p14:creationId xmlns:p14="http://schemas.microsoft.com/office/powerpoint/2010/main" val="57255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5652120" y="4665252"/>
            <a:ext cx="2133600" cy="273844"/>
          </a:xfrm>
          <a:prstGeom prst="rect">
            <a:avLst/>
          </a:prstGeom>
        </p:spPr>
        <p:txBody>
          <a:bodyPr/>
          <a:lstStyle/>
          <a:p>
            <a:fld id="{23E98B3C-B905-4FE7-937B-4C034E051EEC}" type="datetimeFigureOut">
              <a:rPr lang="de-DE" smtClean="0"/>
              <a:t>04.08.2017</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5" y="267494"/>
            <a:ext cx="1901971" cy="504056"/>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200151"/>
            <a:ext cx="8229600" cy="3394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05979"/>
            <a:ext cx="6019800" cy="4388644"/>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5652120" y="4665252"/>
            <a:ext cx="2133600" cy="273844"/>
          </a:xfrm>
          <a:prstGeom prst="rect">
            <a:avLst/>
          </a:prstGeom>
        </p:spPr>
        <p:txBody>
          <a:bodyPr/>
          <a:lstStyle/>
          <a:p>
            <a:fld id="{23E98B3C-B905-4FE7-937B-4C034E051EEC}" type="datetimeFigureOut">
              <a:rPr lang="de-DE" smtClean="0"/>
              <a:t>04.08.2017</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5" y="267494"/>
            <a:ext cx="1901971" cy="504056"/>
          </a:xfrm>
          <a:prstGeom prst="rect">
            <a:avLst/>
          </a:prstGeom>
        </p:spPr>
      </p:pic>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a:xfrm>
            <a:off x="457200" y="1200151"/>
            <a:ext cx="822960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a:xfrm>
            <a:off x="457200" y="1200151"/>
            <a:ext cx="822960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200151"/>
            <a:ext cx="8229600" cy="3394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05979"/>
            <a:ext cx="6019800" cy="4388644"/>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a:xfrm>
            <a:off x="457200" y="1200151"/>
            <a:ext cx="822960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a:xfrm>
            <a:off x="457200" y="1200151"/>
            <a:ext cx="8229600" cy="339447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3844"/>
          </a:xfrm>
          <a:prstGeom prst="rect">
            <a:avLst/>
          </a:prstGeom>
        </p:spPr>
        <p:txBody>
          <a:bodyPr/>
          <a:lstStyle/>
          <a:p>
            <a:fld id="{23E98B3C-B905-4FE7-937B-4C034E051EEC}" type="datetimeFigureOut">
              <a:rPr lang="de-DE" smtClean="0"/>
              <a:t>04.08.2017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0B2ECA-A834-4DCB-9369-15F17F480744}" type="slidenum">
              <a:rPr lang="de-DE" smtClean="0"/>
              <a:t>‹Nr.›</a:t>
            </a:fld>
            <a:endParaRPr lang="de-DE"/>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70B2ECA-A834-4DCB-9369-15F17F480744}" type="slidenum">
              <a:rPr lang="de-DE" smtClean="0"/>
              <a:t>‹Nr.›</a:t>
            </a:fld>
            <a:endParaRPr lang="de-DE"/>
          </a:p>
        </p:txBody>
      </p:sp>
      <p:pic>
        <p:nvPicPr>
          <p:cNvPr id="7" name="Grafik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5535" y="267494"/>
            <a:ext cx="1901971" cy="504056"/>
          </a:xfrm>
          <a:prstGeom prst="rect">
            <a:avLst/>
          </a:prstGeom>
        </p:spPr>
      </p:pic>
      <p:pic>
        <p:nvPicPr>
          <p:cNvPr id="8" name="Grafik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520" y="4803998"/>
            <a:ext cx="2411760" cy="254365"/>
          </a:xfrm>
          <a:prstGeom prst="rect">
            <a:avLst/>
          </a:prstGeom>
        </p:spPr>
      </p:pic>
    </p:spTree>
    <p:extLst>
      <p:ext uri="{BB962C8B-B14F-4D97-AF65-F5344CB8AC3E}">
        <p14:creationId xmlns:p14="http://schemas.microsoft.com/office/powerpoint/2010/main" val="2032424608"/>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4"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70B2ECA-A834-4DCB-9369-15F17F480744}" type="slidenum">
              <a:rPr lang="de-DE" smtClean="0"/>
              <a:t>‹Nr.›</a:t>
            </a:fld>
            <a:endParaRPr lang="de-DE"/>
          </a:p>
        </p:txBody>
      </p:sp>
      <p:pic>
        <p:nvPicPr>
          <p:cNvPr id="7" name="Grafik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5535" y="267494"/>
            <a:ext cx="1901971" cy="504056"/>
          </a:xfrm>
          <a:prstGeom prst="rect">
            <a:avLst/>
          </a:prstGeom>
        </p:spPr>
      </p:pic>
      <p:pic>
        <p:nvPicPr>
          <p:cNvPr id="8" name="Grafik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0" y="4803998"/>
            <a:ext cx="2411760" cy="254365"/>
          </a:xfrm>
          <a:prstGeom prst="rect">
            <a:avLst/>
          </a:prstGeom>
        </p:spPr>
      </p:pic>
    </p:spTree>
    <p:extLst>
      <p:ext uri="{BB962C8B-B14F-4D97-AF65-F5344CB8AC3E}">
        <p14:creationId xmlns:p14="http://schemas.microsoft.com/office/powerpoint/2010/main" val="108549747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851670"/>
            <a:ext cx="7772400" cy="1102519"/>
          </a:xfrm>
        </p:spPr>
        <p:txBody>
          <a:bodyPr>
            <a:normAutofit fontScale="90000"/>
          </a:bodyPr>
          <a:lstStyle/>
          <a:p>
            <a:r>
              <a:rPr lang="de-DE" dirty="0" smtClean="0"/>
              <a:t>Willkommen </a:t>
            </a:r>
            <a:br>
              <a:rPr lang="de-DE" dirty="0" smtClean="0"/>
            </a:br>
            <a:r>
              <a:rPr lang="de-DE" sz="2200" dirty="0" smtClean="0"/>
              <a:t>in der IHK Arnsberg, Hellweg-Sauerland</a:t>
            </a:r>
            <a:br>
              <a:rPr lang="de-DE" sz="2200" dirty="0" smtClean="0"/>
            </a:br>
            <a:r>
              <a:rPr lang="de-DE" sz="2200" dirty="0" smtClean="0"/>
              <a:t/>
            </a:r>
            <a:br>
              <a:rPr lang="de-DE" sz="2200" dirty="0" smtClean="0"/>
            </a:br>
            <a:r>
              <a:rPr lang="de-DE" sz="2200" dirty="0"/>
              <a:t/>
            </a:r>
            <a:br>
              <a:rPr lang="de-DE" sz="2200" dirty="0"/>
            </a:br>
            <a:r>
              <a:rPr lang="de-DE" sz="2200" dirty="0"/>
              <a:t/>
            </a:r>
            <a:br>
              <a:rPr lang="de-DE" sz="2200" dirty="0"/>
            </a:br>
            <a:r>
              <a:rPr lang="de-DE" sz="1100" dirty="0" smtClean="0"/>
              <a:t>Stand Arnsberg</a:t>
            </a:r>
            <a:r>
              <a:rPr lang="de-DE" sz="1100" dirty="0" smtClean="0"/>
              <a:t>, 30. März 2017 </a:t>
            </a:r>
            <a:endParaRPr lang="de-DE" sz="1100" dirty="0"/>
          </a:p>
        </p:txBody>
      </p:sp>
    </p:spTree>
    <p:extLst>
      <p:ext uri="{BB962C8B-B14F-4D97-AF65-F5344CB8AC3E}">
        <p14:creationId xmlns:p14="http://schemas.microsoft.com/office/powerpoint/2010/main" val="831152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987824" y="267494"/>
            <a:ext cx="5851376" cy="5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Organe der IHK</a:t>
            </a:r>
            <a:endParaRPr lang="de-DE" altLang="de-DE" sz="2400" dirty="0">
              <a:solidFill>
                <a:srgbClr val="003399"/>
              </a:solidFill>
              <a:latin typeface="+mj-lt"/>
            </a:endParaRPr>
          </a:p>
        </p:txBody>
      </p:sp>
      <p:sp>
        <p:nvSpPr>
          <p:cNvPr id="6" name="Rectangle 5"/>
          <p:cNvSpPr>
            <a:spLocks noChangeArrowheads="1"/>
          </p:cNvSpPr>
          <p:nvPr/>
        </p:nvSpPr>
        <p:spPr bwMode="auto">
          <a:xfrm>
            <a:off x="558800" y="4377177"/>
            <a:ext cx="8153400" cy="302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sz="1200"/>
          </a:p>
        </p:txBody>
      </p:sp>
      <p:sp>
        <p:nvSpPr>
          <p:cNvPr id="8" name="AutoShape 6"/>
          <p:cNvSpPr>
            <a:spLocks noChangeArrowheads="1"/>
          </p:cNvSpPr>
          <p:nvPr/>
        </p:nvSpPr>
        <p:spPr bwMode="auto">
          <a:xfrm>
            <a:off x="1979712" y="3800562"/>
            <a:ext cx="1512168" cy="561546"/>
          </a:xfrm>
          <a:prstGeom prst="up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a:p>
        </p:txBody>
      </p:sp>
      <p:sp>
        <p:nvSpPr>
          <p:cNvPr id="9" name="Text Box 7"/>
          <p:cNvSpPr txBox="1">
            <a:spLocks noChangeArrowheads="1"/>
          </p:cNvSpPr>
          <p:nvPr/>
        </p:nvSpPr>
        <p:spPr bwMode="auto">
          <a:xfrm>
            <a:off x="2235200" y="3962944"/>
            <a:ext cx="990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de-DE" altLang="de-DE" sz="1200" dirty="0" smtClean="0">
                <a:solidFill>
                  <a:schemeClr val="bg1"/>
                </a:solidFill>
                <a:latin typeface="Verdana" pitchFamily="34" charset="0"/>
              </a:rPr>
              <a:t>wählen</a:t>
            </a:r>
            <a:endParaRPr lang="de-DE" altLang="de-DE" sz="1200" dirty="0">
              <a:solidFill>
                <a:schemeClr val="bg1"/>
              </a:solidFill>
              <a:latin typeface="Verdana" pitchFamily="34" charset="0"/>
            </a:endParaRPr>
          </a:p>
        </p:txBody>
      </p:sp>
      <p:sp>
        <p:nvSpPr>
          <p:cNvPr id="10" name="AutoShape 8"/>
          <p:cNvSpPr>
            <a:spLocks noChangeArrowheads="1"/>
          </p:cNvSpPr>
          <p:nvPr/>
        </p:nvSpPr>
        <p:spPr bwMode="auto">
          <a:xfrm>
            <a:off x="5588000" y="2996158"/>
            <a:ext cx="1981200" cy="609600"/>
          </a:xfrm>
          <a:prstGeom prst="upArrow">
            <a:avLst>
              <a:gd name="adj1" fmla="val 48074"/>
              <a:gd name="adj2" fmla="val 526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sz="1200"/>
          </a:p>
        </p:txBody>
      </p:sp>
      <p:sp>
        <p:nvSpPr>
          <p:cNvPr id="11" name="Rectangle 9"/>
          <p:cNvSpPr>
            <a:spLocks noChangeArrowheads="1"/>
          </p:cNvSpPr>
          <p:nvPr/>
        </p:nvSpPr>
        <p:spPr bwMode="auto">
          <a:xfrm>
            <a:off x="5435600" y="1419622"/>
            <a:ext cx="3276600" cy="237626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sz="1200"/>
          </a:p>
        </p:txBody>
      </p:sp>
      <p:sp>
        <p:nvSpPr>
          <p:cNvPr id="12" name="Text Box 10"/>
          <p:cNvSpPr txBox="1">
            <a:spLocks noChangeArrowheads="1"/>
          </p:cNvSpPr>
          <p:nvPr/>
        </p:nvSpPr>
        <p:spPr bwMode="auto">
          <a:xfrm>
            <a:off x="5500036" y="1866478"/>
            <a:ext cx="3124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de-DE" altLang="de-DE" sz="1200" dirty="0" smtClean="0">
                <a:latin typeface="Verdana" pitchFamily="34" charset="0"/>
              </a:rPr>
              <a:t>Ausschüsse, Arbeitskreise</a:t>
            </a:r>
            <a:endParaRPr lang="de-DE" altLang="de-DE" sz="1200" dirty="0">
              <a:latin typeface="Verdana" pitchFamily="34" charset="0"/>
            </a:endParaRPr>
          </a:p>
          <a:p>
            <a:pPr eaLnBrk="1" hangingPunct="1">
              <a:spcBef>
                <a:spcPct val="50000"/>
              </a:spcBef>
            </a:pPr>
            <a:r>
              <a:rPr lang="de-DE" altLang="de-DE" sz="1200" dirty="0">
                <a:latin typeface="Verdana" pitchFamily="34" charset="0"/>
              </a:rPr>
              <a:t>Unternehmensforen</a:t>
            </a:r>
          </a:p>
          <a:p>
            <a:pPr eaLnBrk="1" hangingPunct="1">
              <a:spcBef>
                <a:spcPct val="50000"/>
              </a:spcBef>
            </a:pPr>
            <a:r>
              <a:rPr lang="de-DE" altLang="de-DE" sz="1200" dirty="0">
                <a:latin typeface="Verdana" pitchFamily="34" charset="0"/>
              </a:rPr>
              <a:t>Prüfungssauschüsse</a:t>
            </a:r>
          </a:p>
          <a:p>
            <a:pPr eaLnBrk="1" hangingPunct="1">
              <a:spcBef>
                <a:spcPct val="50000"/>
              </a:spcBef>
            </a:pPr>
            <a:r>
              <a:rPr lang="de-DE" altLang="de-DE" sz="1200" dirty="0" smtClean="0">
                <a:latin typeface="Verdana" pitchFamily="34" charset="0"/>
              </a:rPr>
              <a:t>Mentoren-Service</a:t>
            </a:r>
          </a:p>
          <a:p>
            <a:pPr eaLnBrk="1" hangingPunct="1">
              <a:spcBef>
                <a:spcPct val="50000"/>
              </a:spcBef>
            </a:pPr>
            <a:r>
              <a:rPr lang="de-DE" altLang="de-DE" sz="1200" dirty="0" smtClean="0">
                <a:latin typeface="Verdana" pitchFamily="34" charset="0"/>
              </a:rPr>
              <a:t>Weiterbildungsbeiräte</a:t>
            </a:r>
          </a:p>
        </p:txBody>
      </p:sp>
      <p:sp>
        <p:nvSpPr>
          <p:cNvPr id="15" name="Text Box 13"/>
          <p:cNvSpPr txBox="1">
            <a:spLocks noChangeArrowheads="1"/>
          </p:cNvSpPr>
          <p:nvPr/>
        </p:nvSpPr>
        <p:spPr bwMode="auto">
          <a:xfrm>
            <a:off x="2719035" y="4371950"/>
            <a:ext cx="4038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de-DE" altLang="de-DE" dirty="0">
                <a:latin typeface="Verdana" pitchFamily="34" charset="0"/>
              </a:rPr>
              <a:t>  </a:t>
            </a:r>
            <a:r>
              <a:rPr lang="de-DE" altLang="de-DE" dirty="0" smtClean="0">
                <a:latin typeface="Verdana" pitchFamily="34" charset="0"/>
              </a:rPr>
              <a:t>38.000 </a:t>
            </a:r>
            <a:r>
              <a:rPr lang="de-DE" altLang="de-DE" dirty="0">
                <a:latin typeface="Verdana" pitchFamily="34" charset="0"/>
              </a:rPr>
              <a:t>Mitgliedsunternehmen</a:t>
            </a:r>
          </a:p>
        </p:txBody>
      </p:sp>
      <p:sp>
        <p:nvSpPr>
          <p:cNvPr id="16" name="Rectangle 14"/>
          <p:cNvSpPr>
            <a:spLocks noChangeArrowheads="1"/>
          </p:cNvSpPr>
          <p:nvPr/>
        </p:nvSpPr>
        <p:spPr bwMode="auto">
          <a:xfrm>
            <a:off x="558800" y="1419622"/>
            <a:ext cx="4267200" cy="237626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sz="1200"/>
          </a:p>
        </p:txBody>
      </p:sp>
      <p:sp>
        <p:nvSpPr>
          <p:cNvPr id="17" name="Rectangle 15"/>
          <p:cNvSpPr>
            <a:spLocks noChangeArrowheads="1"/>
          </p:cNvSpPr>
          <p:nvPr/>
        </p:nvSpPr>
        <p:spPr bwMode="auto">
          <a:xfrm>
            <a:off x="697136" y="3289469"/>
            <a:ext cx="3938364" cy="43440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sz="1200"/>
          </a:p>
        </p:txBody>
      </p:sp>
      <p:sp>
        <p:nvSpPr>
          <p:cNvPr id="18" name="Text Box 16"/>
          <p:cNvSpPr txBox="1">
            <a:spLocks noChangeArrowheads="1"/>
          </p:cNvSpPr>
          <p:nvPr/>
        </p:nvSpPr>
        <p:spPr bwMode="auto">
          <a:xfrm>
            <a:off x="1587500" y="3368173"/>
            <a:ext cx="2362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de-DE" altLang="de-DE" sz="1200" dirty="0">
                <a:latin typeface="Verdana" pitchFamily="34" charset="0"/>
              </a:rPr>
              <a:t>Vollversammlung</a:t>
            </a:r>
          </a:p>
        </p:txBody>
      </p:sp>
      <p:sp>
        <p:nvSpPr>
          <p:cNvPr id="19" name="Rectangle 17"/>
          <p:cNvSpPr>
            <a:spLocks noChangeArrowheads="1"/>
          </p:cNvSpPr>
          <p:nvPr/>
        </p:nvSpPr>
        <p:spPr bwMode="auto">
          <a:xfrm>
            <a:off x="2921000" y="1674014"/>
            <a:ext cx="1752600" cy="4293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sz="1200"/>
          </a:p>
        </p:txBody>
      </p:sp>
      <p:sp>
        <p:nvSpPr>
          <p:cNvPr id="20" name="Rectangle 18"/>
          <p:cNvSpPr>
            <a:spLocks noChangeArrowheads="1"/>
          </p:cNvSpPr>
          <p:nvPr/>
        </p:nvSpPr>
        <p:spPr bwMode="auto">
          <a:xfrm>
            <a:off x="711200" y="1667912"/>
            <a:ext cx="1752600" cy="4293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sz="1200"/>
          </a:p>
        </p:txBody>
      </p:sp>
      <p:sp>
        <p:nvSpPr>
          <p:cNvPr id="21" name="Text Box 19"/>
          <p:cNvSpPr txBox="1">
            <a:spLocks noChangeArrowheads="1"/>
          </p:cNvSpPr>
          <p:nvPr/>
        </p:nvSpPr>
        <p:spPr bwMode="auto">
          <a:xfrm>
            <a:off x="2540000" y="1750213"/>
            <a:ext cx="304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de-DE" altLang="de-DE" sz="1200" b="1" dirty="0">
                <a:latin typeface="Verdana" pitchFamily="34" charset="0"/>
              </a:rPr>
              <a:t>+</a:t>
            </a:r>
          </a:p>
        </p:txBody>
      </p:sp>
      <p:sp>
        <p:nvSpPr>
          <p:cNvPr id="22" name="AutoShape 20"/>
          <p:cNvSpPr>
            <a:spLocks noChangeArrowheads="1"/>
          </p:cNvSpPr>
          <p:nvPr/>
        </p:nvSpPr>
        <p:spPr bwMode="auto">
          <a:xfrm>
            <a:off x="787400" y="2225818"/>
            <a:ext cx="1676400" cy="995548"/>
          </a:xfrm>
          <a:prstGeom prst="upArrow">
            <a:avLst>
              <a:gd name="adj1" fmla="val 50000"/>
              <a:gd name="adj2" fmla="val 409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sz="1200"/>
          </a:p>
        </p:txBody>
      </p:sp>
      <p:sp>
        <p:nvSpPr>
          <p:cNvPr id="23" name="Text Box 21"/>
          <p:cNvSpPr txBox="1">
            <a:spLocks noChangeArrowheads="1"/>
          </p:cNvSpPr>
          <p:nvPr/>
        </p:nvSpPr>
        <p:spPr bwMode="auto">
          <a:xfrm>
            <a:off x="1361728" y="2726799"/>
            <a:ext cx="762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de-DE" altLang="de-DE" sz="1200" dirty="0">
                <a:solidFill>
                  <a:schemeClr val="bg1"/>
                </a:solidFill>
                <a:latin typeface="Verdana" pitchFamily="34" charset="0"/>
              </a:rPr>
              <a:t>wählt</a:t>
            </a:r>
          </a:p>
        </p:txBody>
      </p:sp>
      <p:sp>
        <p:nvSpPr>
          <p:cNvPr id="24" name="AutoShape 22"/>
          <p:cNvSpPr>
            <a:spLocks noChangeArrowheads="1"/>
          </p:cNvSpPr>
          <p:nvPr/>
        </p:nvSpPr>
        <p:spPr bwMode="auto">
          <a:xfrm flipH="1">
            <a:off x="3832639" y="2225817"/>
            <a:ext cx="1447800" cy="1003123"/>
          </a:xfrm>
          <a:prstGeom prst="leftArrow">
            <a:avLst>
              <a:gd name="adj1" fmla="val 50000"/>
              <a:gd name="adj2" fmla="val 22431"/>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endParaRPr lang="de-DE" altLang="de-DE" sz="1200">
              <a:solidFill>
                <a:schemeClr val="accent1"/>
              </a:solidFill>
              <a:latin typeface="Verdana" pitchFamily="34" charset="0"/>
            </a:endParaRPr>
          </a:p>
        </p:txBody>
      </p:sp>
      <p:sp>
        <p:nvSpPr>
          <p:cNvPr id="25" name="Text Box 23"/>
          <p:cNvSpPr txBox="1">
            <a:spLocks noChangeArrowheads="1"/>
          </p:cNvSpPr>
          <p:nvPr/>
        </p:nvSpPr>
        <p:spPr bwMode="auto">
          <a:xfrm>
            <a:off x="3895610" y="2571750"/>
            <a:ext cx="1600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de-DE" altLang="de-DE" sz="1200" dirty="0" smtClean="0">
                <a:latin typeface="Verdana" pitchFamily="34" charset="0"/>
              </a:rPr>
              <a:t>richtet </a:t>
            </a:r>
            <a:r>
              <a:rPr lang="de-DE" altLang="de-DE" sz="1200" dirty="0">
                <a:latin typeface="Verdana" pitchFamily="34" charset="0"/>
              </a:rPr>
              <a:t>ein</a:t>
            </a:r>
          </a:p>
        </p:txBody>
      </p:sp>
      <p:sp>
        <p:nvSpPr>
          <p:cNvPr id="26" name="Text Box 24"/>
          <p:cNvSpPr txBox="1">
            <a:spLocks noChangeArrowheads="1"/>
          </p:cNvSpPr>
          <p:nvPr/>
        </p:nvSpPr>
        <p:spPr bwMode="auto">
          <a:xfrm>
            <a:off x="2882900" y="1635646"/>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de-DE" altLang="de-DE" sz="1200" dirty="0">
                <a:latin typeface="Verdana" pitchFamily="34" charset="0"/>
              </a:rPr>
              <a:t>Haupt-geschäftsführung     </a:t>
            </a:r>
          </a:p>
        </p:txBody>
      </p:sp>
      <p:sp>
        <p:nvSpPr>
          <p:cNvPr id="27" name="Text Box 25"/>
          <p:cNvSpPr txBox="1">
            <a:spLocks noChangeArrowheads="1"/>
          </p:cNvSpPr>
          <p:nvPr/>
        </p:nvSpPr>
        <p:spPr bwMode="auto">
          <a:xfrm>
            <a:off x="4597400" y="2310358"/>
            <a:ext cx="1752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endParaRPr lang="de-DE" altLang="de-DE" sz="1200">
              <a:latin typeface="Verdana" pitchFamily="34" charset="0"/>
            </a:endParaRPr>
          </a:p>
        </p:txBody>
      </p:sp>
      <p:sp>
        <p:nvSpPr>
          <p:cNvPr id="28" name="Text Box 26"/>
          <p:cNvSpPr txBox="1">
            <a:spLocks noChangeArrowheads="1"/>
          </p:cNvSpPr>
          <p:nvPr/>
        </p:nvSpPr>
        <p:spPr bwMode="auto">
          <a:xfrm>
            <a:off x="863600" y="1750213"/>
            <a:ext cx="1447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de-DE" altLang="de-DE" sz="1200" dirty="0">
                <a:latin typeface="Verdana" pitchFamily="34" charset="0"/>
              </a:rPr>
              <a:t> Präsidium</a:t>
            </a:r>
          </a:p>
        </p:txBody>
      </p:sp>
      <p:sp>
        <p:nvSpPr>
          <p:cNvPr id="29" name="AutoShape 6"/>
          <p:cNvSpPr>
            <a:spLocks noChangeArrowheads="1"/>
          </p:cNvSpPr>
          <p:nvPr/>
        </p:nvSpPr>
        <p:spPr bwMode="auto">
          <a:xfrm>
            <a:off x="6235268" y="3795886"/>
            <a:ext cx="1721108" cy="566222"/>
          </a:xfrm>
          <a:prstGeom prst="upArrow">
            <a:avLst>
              <a:gd name="adj1" fmla="val 50000"/>
              <a:gd name="adj2" fmla="val 25000"/>
            </a:avLst>
          </a:prstGeom>
          <a:solidFill>
            <a:srgbClr val="FFC000"/>
          </a:solidFill>
          <a:ln w="9525">
            <a:solidFill>
              <a:schemeClr val="tx1"/>
            </a:solidFill>
            <a:miter lim="800000"/>
            <a:headEnd/>
            <a:tailEnd/>
          </a:ln>
          <a:effectLst/>
        </p:spPr>
        <p:txBody>
          <a:bodyPr wrap="none"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endParaRPr lang="de-DE" altLang="de-DE"/>
          </a:p>
        </p:txBody>
      </p:sp>
      <p:sp>
        <p:nvSpPr>
          <p:cNvPr id="30" name="Text Box 7"/>
          <p:cNvSpPr txBox="1">
            <a:spLocks noChangeArrowheads="1"/>
          </p:cNvSpPr>
          <p:nvPr/>
        </p:nvSpPr>
        <p:spPr bwMode="auto">
          <a:xfrm>
            <a:off x="6578600" y="3872570"/>
            <a:ext cx="1056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de-DE" altLang="de-DE" sz="1200" dirty="0" smtClean="0">
                <a:latin typeface="Verdana" pitchFamily="34" charset="0"/>
              </a:rPr>
              <a:t>engagieren </a:t>
            </a:r>
            <a:br>
              <a:rPr lang="de-DE" altLang="de-DE" sz="1200" dirty="0" smtClean="0">
                <a:latin typeface="Verdana" pitchFamily="34" charset="0"/>
              </a:rPr>
            </a:br>
            <a:r>
              <a:rPr lang="de-DE" altLang="de-DE" sz="1200" dirty="0" smtClean="0">
                <a:latin typeface="Verdana" pitchFamily="34" charset="0"/>
              </a:rPr>
              <a:t>sich in</a:t>
            </a:r>
            <a:endParaRPr lang="de-DE" altLang="de-DE" sz="1200" dirty="0">
              <a:latin typeface="Verdana" pitchFamily="34" charset="0"/>
            </a:endParaRPr>
          </a:p>
        </p:txBody>
      </p:sp>
    </p:spTree>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Textfeld 2047"/>
          <p:cNvSpPr txBox="1"/>
          <p:nvPr/>
        </p:nvSpPr>
        <p:spPr>
          <a:xfrm>
            <a:off x="410094" y="544057"/>
            <a:ext cx="8842426" cy="4601260"/>
          </a:xfrm>
          <a:prstGeom prst="rect">
            <a:avLst/>
          </a:prstGeom>
          <a:noFill/>
          <a:ln>
            <a:solidFill>
              <a:schemeClr val="tx2">
                <a:lumMod val="40000"/>
                <a:lumOff val="60000"/>
              </a:schemeClr>
            </a:solidFill>
          </a:ln>
        </p:spPr>
        <p:txBody>
          <a:bodyPr wrap="square" rtlCol="0" anchor="ctr">
            <a:spAutoFit/>
            <a:scene3d>
              <a:camera prst="orthographicFront">
                <a:rot lat="0" lon="0" rev="0"/>
              </a:camera>
              <a:lightRig rig="threePt" dir="t"/>
            </a:scene3d>
          </a:bodyPr>
          <a:lstStyle/>
          <a:p>
            <a:pPr>
              <a:tabLst>
                <a:tab pos="1974850" algn="l"/>
                <a:tab pos="2868613" algn="r"/>
                <a:tab pos="3584575" algn="r"/>
                <a:tab pos="5022850" algn="r"/>
                <a:tab pos="5830888" algn="r"/>
                <a:tab pos="6546850" algn="l"/>
                <a:tab pos="7175500" algn="r"/>
                <a:tab pos="7262813" algn="l"/>
                <a:tab pos="7985125" algn="r"/>
              </a:tabLst>
            </a:pPr>
            <a:r>
              <a:rPr lang="de-DE" sz="1100" dirty="0" smtClean="0">
                <a:latin typeface="Verdana" pitchFamily="34" charset="0"/>
                <a:ea typeface="Verdana" pitchFamily="34" charset="0"/>
                <a:cs typeface="Verdana" pitchFamily="34" charset="0"/>
              </a:rPr>
              <a:t>                                          IHK-Mitglieder 	 </a:t>
            </a:r>
            <a:r>
              <a:rPr lang="de-DE" sz="1100" dirty="0">
                <a:latin typeface="Verdana" pitchFamily="34" charset="0"/>
                <a:ea typeface="Verdana" pitchFamily="34" charset="0"/>
                <a:cs typeface="Verdana" pitchFamily="34" charset="0"/>
              </a:rPr>
              <a:t>(2016)</a:t>
            </a:r>
            <a:r>
              <a:rPr lang="de-DE" sz="1100" dirty="0" smtClean="0">
                <a:latin typeface="Verdana" pitchFamily="34" charset="0"/>
                <a:ea typeface="Verdana" pitchFamily="34" charset="0"/>
                <a:cs typeface="Verdana" pitchFamily="34" charset="0"/>
              </a:rPr>
              <a:t>         Beschäftigung </a:t>
            </a:r>
            <a:r>
              <a:rPr lang="de-DE" sz="1100" dirty="0">
                <a:latin typeface="Verdana" pitchFamily="34" charset="0"/>
                <a:ea typeface="Verdana" pitchFamily="34" charset="0"/>
                <a:cs typeface="Verdana" pitchFamily="34" charset="0"/>
              </a:rPr>
              <a:t>(SVB) </a:t>
            </a:r>
            <a:r>
              <a:rPr lang="de-DE" sz="1100" dirty="0" smtClean="0">
                <a:latin typeface="Verdana" pitchFamily="34" charset="0"/>
                <a:ea typeface="Verdana" pitchFamily="34" charset="0"/>
                <a:cs typeface="Verdana" pitchFamily="34" charset="0"/>
              </a:rPr>
              <a:t>(2015)	       BWS (2014)</a:t>
            </a:r>
            <a:br>
              <a:rPr lang="de-DE" sz="1100" dirty="0" smtClean="0">
                <a:latin typeface="Verdana" pitchFamily="34" charset="0"/>
                <a:ea typeface="Verdana" pitchFamily="34" charset="0"/>
                <a:cs typeface="Verdana" pitchFamily="34" charset="0"/>
              </a:rPr>
            </a:br>
            <a:r>
              <a:rPr lang="de-DE" sz="1600" dirty="0">
                <a:latin typeface="Verdana" pitchFamily="34" charset="0"/>
                <a:ea typeface="Verdana" pitchFamily="34" charset="0"/>
                <a:cs typeface="Verdana" pitchFamily="34" charset="0"/>
              </a:rPr>
              <a:t>	</a:t>
            </a:r>
            <a:r>
              <a:rPr lang="de-DE" sz="900" dirty="0" smtClean="0">
                <a:latin typeface="Verdana" pitchFamily="34" charset="0"/>
                <a:ea typeface="Verdana" pitchFamily="34" charset="0"/>
                <a:cs typeface="Verdana" pitchFamily="34" charset="0"/>
              </a:rPr>
              <a:t/>
            </a:r>
            <a:br>
              <a:rPr lang="de-DE" sz="900" dirty="0" smtClean="0">
                <a:latin typeface="Verdana" pitchFamily="34" charset="0"/>
                <a:ea typeface="Verdana" pitchFamily="34" charset="0"/>
                <a:cs typeface="Verdana" pitchFamily="34" charset="0"/>
              </a:rPr>
            </a:br>
            <a:r>
              <a:rPr lang="de-DE" sz="900" dirty="0" smtClean="0">
                <a:latin typeface="Verdana" pitchFamily="34" charset="0"/>
                <a:ea typeface="Verdana" pitchFamily="34" charset="0"/>
                <a:cs typeface="Verdana" pitchFamily="34" charset="0"/>
              </a:rPr>
              <a:t> </a:t>
            </a:r>
            <a:r>
              <a:rPr lang="de-DE" sz="900" dirty="0">
                <a:latin typeface="Verdana" pitchFamily="34" charset="0"/>
                <a:ea typeface="Verdana" pitchFamily="34" charset="0"/>
                <a:cs typeface="Verdana" pitchFamily="34" charset="0"/>
              </a:rPr>
              <a:t> </a:t>
            </a:r>
            <a:r>
              <a:rPr lang="de-DE" sz="900" dirty="0" smtClean="0">
                <a:latin typeface="Verdana" pitchFamily="34" charset="0"/>
                <a:ea typeface="Verdana" pitchFamily="34" charset="0"/>
                <a:cs typeface="Verdana" pitchFamily="34" charset="0"/>
              </a:rPr>
              <a:t>                            </a:t>
            </a:r>
            <a:r>
              <a:rPr lang="de-DE" dirty="0" smtClean="0">
                <a:latin typeface="Verdana" pitchFamily="34" charset="0"/>
                <a:ea typeface="Verdana" pitchFamily="34" charset="0"/>
                <a:cs typeface="Verdana" pitchFamily="34" charset="0"/>
              </a:rPr>
              <a:t>  	    </a:t>
            </a:r>
            <a:r>
              <a:rPr lang="de-DE" sz="1200" dirty="0" smtClean="0">
                <a:latin typeface="Verdana" pitchFamily="34" charset="0"/>
                <a:ea typeface="Verdana" pitchFamily="34" charset="0"/>
                <a:cs typeface="Verdana" pitchFamily="34" charset="0"/>
              </a:rPr>
              <a:t>absolut  	  %-Anteil            absolut       %-</a:t>
            </a:r>
            <a:r>
              <a:rPr lang="de-DE" sz="1200" dirty="0">
                <a:latin typeface="Verdana" pitchFamily="34" charset="0"/>
                <a:ea typeface="Verdana" pitchFamily="34" charset="0"/>
                <a:cs typeface="Verdana" pitchFamily="34" charset="0"/>
              </a:rPr>
              <a:t>Anteil </a:t>
            </a:r>
            <a:r>
              <a:rPr lang="de-DE" sz="1200" dirty="0" smtClean="0">
                <a:latin typeface="Verdana" pitchFamily="34" charset="0"/>
                <a:ea typeface="Verdana" pitchFamily="34" charset="0"/>
                <a:cs typeface="Verdana" pitchFamily="34" charset="0"/>
              </a:rPr>
              <a:t>	absolut       </a:t>
            </a:r>
            <a:r>
              <a:rPr lang="de-DE" sz="1200" dirty="0">
                <a:latin typeface="Verdana" pitchFamily="34" charset="0"/>
                <a:ea typeface="Verdana" pitchFamily="34" charset="0"/>
                <a:cs typeface="Verdana" pitchFamily="34" charset="0"/>
              </a:rPr>
              <a:t>%-</a:t>
            </a:r>
            <a:r>
              <a:rPr lang="de-DE" sz="1200" dirty="0" smtClean="0">
                <a:latin typeface="Verdana" pitchFamily="34" charset="0"/>
                <a:ea typeface="Verdana" pitchFamily="34" charset="0"/>
                <a:cs typeface="Verdana" pitchFamily="34" charset="0"/>
              </a:rPr>
              <a:t>Anteil</a:t>
            </a:r>
            <a:br>
              <a:rPr lang="de-DE" sz="1200" dirty="0" smtClean="0">
                <a:latin typeface="Verdana" pitchFamily="34" charset="0"/>
                <a:ea typeface="Verdana" pitchFamily="34" charset="0"/>
                <a:cs typeface="Verdana" pitchFamily="34" charset="0"/>
              </a:rPr>
            </a:br>
            <a:r>
              <a:rPr lang="de-DE" sz="1000" dirty="0" smtClean="0">
                <a:latin typeface="Verdana" pitchFamily="34" charset="0"/>
                <a:ea typeface="Verdana" pitchFamily="34" charset="0"/>
                <a:cs typeface="Verdana" pitchFamily="34" charset="0"/>
              </a:rPr>
              <a:t>						(Mio. €)</a:t>
            </a:r>
            <a:br>
              <a:rPr lang="de-DE" sz="1000" dirty="0" smtClean="0">
                <a:latin typeface="Verdana" pitchFamily="34" charset="0"/>
                <a:ea typeface="Verdana" pitchFamily="34" charset="0"/>
                <a:cs typeface="Verdana" pitchFamily="34" charset="0"/>
              </a:rPr>
            </a:br>
            <a:r>
              <a:rPr lang="de-DE" sz="1000" dirty="0" smtClean="0">
                <a:latin typeface="Verdana" pitchFamily="34" charset="0"/>
                <a:ea typeface="Verdana" pitchFamily="34" charset="0"/>
                <a:cs typeface="Verdana" pitchFamily="34" charset="0"/>
              </a:rPr>
              <a:t/>
            </a:r>
            <a:br>
              <a:rPr lang="de-DE" sz="1000" dirty="0" smtClean="0">
                <a:latin typeface="Verdana" pitchFamily="34" charset="0"/>
                <a:ea typeface="Verdana" pitchFamily="34" charset="0"/>
                <a:cs typeface="Verdana" pitchFamily="34" charset="0"/>
              </a:rPr>
            </a:br>
            <a:r>
              <a:rPr lang="de-DE" sz="1200" b="1" dirty="0" smtClean="0">
                <a:latin typeface="Verdana" pitchFamily="34" charset="0"/>
                <a:ea typeface="Verdana" pitchFamily="34" charset="0"/>
                <a:cs typeface="Verdana" pitchFamily="34" charset="0"/>
              </a:rPr>
              <a:t>Hellweg-Sauerland		38.219	100	205.030	100		16.139		100</a:t>
            </a:r>
            <a:br>
              <a:rPr lang="de-DE" sz="1200" b="1" dirty="0" smtClean="0">
                <a:latin typeface="Verdana" pitchFamily="34" charset="0"/>
                <a:ea typeface="Verdana" pitchFamily="34" charset="0"/>
                <a:cs typeface="Verdana" pitchFamily="34" charset="0"/>
              </a:rPr>
            </a:br>
            <a:r>
              <a:rPr lang="de-DE" sz="1200" b="1" dirty="0" smtClean="0">
                <a:latin typeface="Verdana" pitchFamily="34" charset="0"/>
                <a:ea typeface="Verdana" pitchFamily="34" charset="0"/>
                <a:cs typeface="Verdana" pitchFamily="34" charset="0"/>
              </a:rPr>
              <a:t>						</a:t>
            </a:r>
          </a:p>
          <a:p>
            <a:pPr defTabSz="871538">
              <a:tabLst>
                <a:tab pos="3319463" algn="r"/>
                <a:tab pos="4306888" algn="r"/>
                <a:tab pos="4751388" algn="r"/>
                <a:tab pos="5916613" algn="r"/>
                <a:tab pos="6726238" algn="r"/>
              </a:tabLst>
            </a:pPr>
            <a:r>
              <a:rPr lang="de-DE" sz="1200" dirty="0" smtClean="0">
                <a:latin typeface="Verdana" pitchFamily="34" charset="0"/>
                <a:ea typeface="Verdana" pitchFamily="34" charset="0"/>
                <a:cs typeface="Verdana" pitchFamily="34" charset="0"/>
              </a:rPr>
              <a:t>Produzierendes </a:t>
            </a:r>
          </a:p>
          <a:p>
            <a:pPr defTabSz="871538">
              <a:tabLst>
                <a:tab pos="2868613" algn="r"/>
                <a:tab pos="3584575" algn="r"/>
                <a:tab pos="5022850" algn="r"/>
                <a:tab pos="5830888" algn="r"/>
                <a:tab pos="7175500" algn="r"/>
                <a:tab pos="7985125" algn="r"/>
                <a:tab pos="8070850" algn="r"/>
              </a:tabLst>
            </a:pPr>
            <a:r>
              <a:rPr lang="de-DE" sz="1200" dirty="0" smtClean="0">
                <a:latin typeface="Verdana" pitchFamily="34" charset="0"/>
                <a:ea typeface="Verdana" pitchFamily="34" charset="0"/>
                <a:cs typeface="Verdana" pitchFamily="34" charset="0"/>
              </a:rPr>
              <a:t>Gewerbe </a:t>
            </a:r>
            <a:r>
              <a:rPr lang="de-DE" sz="1200" dirty="0">
                <a:latin typeface="Verdana" pitchFamily="34" charset="0"/>
                <a:ea typeface="Verdana" pitchFamily="34" charset="0"/>
                <a:cs typeface="Verdana" pitchFamily="34" charset="0"/>
              </a:rPr>
              <a:t>	</a:t>
            </a:r>
            <a:r>
              <a:rPr lang="de-DE" sz="1200" dirty="0" smtClean="0">
                <a:latin typeface="Verdana" pitchFamily="34" charset="0"/>
                <a:ea typeface="Verdana" pitchFamily="34" charset="0"/>
                <a:cs typeface="Verdana" pitchFamily="34" charset="0"/>
              </a:rPr>
              <a:t>11.735</a:t>
            </a:r>
            <a:r>
              <a:rPr lang="de-DE" sz="1200" dirty="0">
                <a:latin typeface="Verdana" pitchFamily="34" charset="0"/>
                <a:ea typeface="Verdana" pitchFamily="34" charset="0"/>
                <a:cs typeface="Verdana" pitchFamily="34" charset="0"/>
              </a:rPr>
              <a:t>	</a:t>
            </a:r>
            <a:r>
              <a:rPr lang="de-DE" sz="1200" dirty="0" smtClean="0">
                <a:latin typeface="Verdana" pitchFamily="34" charset="0"/>
                <a:ea typeface="Verdana" pitchFamily="34" charset="0"/>
                <a:cs typeface="Verdana" pitchFamily="34" charset="0"/>
              </a:rPr>
              <a:t>31  	81.928	40	6.253	39</a:t>
            </a:r>
            <a:r>
              <a:rPr lang="de-DE" sz="900" dirty="0" smtClean="0">
                <a:latin typeface="Verdana" pitchFamily="34" charset="0"/>
                <a:ea typeface="Verdana" pitchFamily="34" charset="0"/>
                <a:cs typeface="Verdana" pitchFamily="34" charset="0"/>
              </a:rPr>
              <a:t/>
            </a:r>
            <a:br>
              <a:rPr lang="de-DE" sz="900" dirty="0" smtClean="0">
                <a:latin typeface="Verdana" pitchFamily="34" charset="0"/>
                <a:ea typeface="Verdana" pitchFamily="34" charset="0"/>
                <a:cs typeface="Verdana" pitchFamily="34" charset="0"/>
              </a:rPr>
            </a:br>
            <a:r>
              <a:rPr lang="de-DE" sz="900" dirty="0" smtClean="0">
                <a:latin typeface="Verdana" pitchFamily="34" charset="0"/>
                <a:ea typeface="Verdana" pitchFamily="34" charset="0"/>
                <a:cs typeface="Verdana" pitchFamily="34" charset="0"/>
              </a:rPr>
              <a:t>			</a:t>
            </a:r>
            <a:r>
              <a:rPr lang="de-DE" sz="900" dirty="0">
                <a:latin typeface="Verdana" pitchFamily="34" charset="0"/>
                <a:ea typeface="Verdana" pitchFamily="34" charset="0"/>
                <a:cs typeface="Verdana" pitchFamily="34" charset="0"/>
              </a:rPr>
              <a:t>	 </a:t>
            </a:r>
            <a:r>
              <a:rPr lang="de-DE" sz="900" dirty="0" smtClean="0">
                <a:latin typeface="Verdana" pitchFamily="34" charset="0"/>
                <a:ea typeface="Verdana" pitchFamily="34" charset="0"/>
                <a:cs typeface="Verdana" pitchFamily="34" charset="0"/>
              </a:rPr>
              <a:t>(28)		       (29)</a:t>
            </a:r>
            <a:r>
              <a:rPr lang="de-DE" sz="800" dirty="0" smtClean="0">
                <a:latin typeface="Verdana" pitchFamily="34" charset="0"/>
                <a:ea typeface="Verdana" pitchFamily="34" charset="0"/>
                <a:cs typeface="Verdana" pitchFamily="34" charset="0"/>
              </a:rPr>
              <a:t/>
            </a:r>
            <a:br>
              <a:rPr lang="de-DE" sz="8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Handel, Gastgewerbe,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Verkehr	12.171	32	40.142	20	2.527	16</a:t>
            </a:r>
            <a:endParaRPr lang="de-DE" sz="900" dirty="0" smtClean="0">
              <a:latin typeface="Verdana" pitchFamily="34" charset="0"/>
              <a:ea typeface="Verdana" pitchFamily="34" charset="0"/>
              <a:cs typeface="Verdana" pitchFamily="34" charset="0"/>
            </a:endParaRPr>
          </a:p>
          <a:p>
            <a:pPr defTabSz="871538">
              <a:tabLst>
                <a:tab pos="2868613" algn="r"/>
                <a:tab pos="3584575" algn="r"/>
                <a:tab pos="5022850" algn="r"/>
                <a:tab pos="5830888" algn="r"/>
                <a:tab pos="7175500" algn="r"/>
                <a:tab pos="7985125" algn="r"/>
              </a:tabLst>
            </a:pPr>
            <a:r>
              <a:rPr lang="de-DE" sz="900" dirty="0" smtClean="0">
                <a:latin typeface="Verdana" pitchFamily="34" charset="0"/>
                <a:ea typeface="Verdana" pitchFamily="34" charset="0"/>
                <a:cs typeface="Verdana" pitchFamily="34" charset="0"/>
              </a:rPr>
              <a:t>		</a:t>
            </a:r>
            <a:r>
              <a:rPr lang="de-DE" sz="900" dirty="0">
                <a:latin typeface="Verdana" pitchFamily="34" charset="0"/>
                <a:ea typeface="Verdana" pitchFamily="34" charset="0"/>
                <a:cs typeface="Verdana" pitchFamily="34" charset="0"/>
              </a:rPr>
              <a:t>	 </a:t>
            </a:r>
            <a:r>
              <a:rPr lang="de-DE" sz="900" dirty="0" smtClean="0">
                <a:latin typeface="Verdana" pitchFamily="34" charset="0"/>
                <a:ea typeface="Verdana" pitchFamily="34" charset="0"/>
                <a:cs typeface="Verdana" pitchFamily="34" charset="0"/>
              </a:rPr>
              <a:t>	(22)		(21)</a:t>
            </a:r>
            <a:r>
              <a:rPr lang="de-DE" sz="1200" dirty="0" smtClean="0">
                <a:latin typeface="Verdana" pitchFamily="34" charset="0"/>
                <a:ea typeface="Verdana" pitchFamily="34" charset="0"/>
                <a:cs typeface="Verdana" pitchFamily="34" charset="0"/>
              </a:rPr>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Sonstige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Dienstleistungen  	13.778</a:t>
            </a:r>
            <a:r>
              <a:rPr lang="de-DE" sz="1200" dirty="0">
                <a:latin typeface="Verdana" pitchFamily="34" charset="0"/>
                <a:ea typeface="Verdana" pitchFamily="34" charset="0"/>
                <a:cs typeface="Verdana" pitchFamily="34" charset="0"/>
              </a:rPr>
              <a:t>	</a:t>
            </a:r>
            <a:r>
              <a:rPr lang="de-DE" sz="1200" dirty="0" smtClean="0">
                <a:latin typeface="Verdana" pitchFamily="34" charset="0"/>
                <a:ea typeface="Verdana" pitchFamily="34" charset="0"/>
                <a:cs typeface="Verdana" pitchFamily="34" charset="0"/>
              </a:rPr>
              <a:t>       36	80.568	39	7.183	46</a:t>
            </a:r>
            <a:endParaRPr lang="de-DE" sz="900" dirty="0" smtClean="0">
              <a:latin typeface="Verdana" pitchFamily="34" charset="0"/>
              <a:ea typeface="Verdana" pitchFamily="34" charset="0"/>
              <a:cs typeface="Verdana" pitchFamily="34" charset="0"/>
            </a:endParaRPr>
          </a:p>
          <a:p>
            <a:pPr defTabSz="871538">
              <a:tabLst>
                <a:tab pos="2868613" algn="r"/>
                <a:tab pos="3584575" algn="r"/>
                <a:tab pos="5022850" algn="r"/>
                <a:tab pos="5830888" algn="r"/>
                <a:tab pos="7175500" algn="r"/>
                <a:tab pos="7985125" algn="r"/>
              </a:tabLst>
            </a:pPr>
            <a:r>
              <a:rPr lang="de-DE" sz="900" dirty="0" smtClean="0">
                <a:latin typeface="Verdana" pitchFamily="34" charset="0"/>
                <a:ea typeface="Verdana" pitchFamily="34" charset="0"/>
                <a:cs typeface="Verdana" pitchFamily="34" charset="0"/>
              </a:rPr>
              <a:t>		</a:t>
            </a:r>
            <a:r>
              <a:rPr lang="de-DE" sz="900" dirty="0">
                <a:latin typeface="Verdana" pitchFamily="34" charset="0"/>
                <a:ea typeface="Verdana" pitchFamily="34" charset="0"/>
                <a:cs typeface="Verdana" pitchFamily="34" charset="0"/>
              </a:rPr>
              <a:t>	 </a:t>
            </a:r>
            <a:r>
              <a:rPr lang="de-DE" sz="900" dirty="0" smtClean="0">
                <a:latin typeface="Verdana" pitchFamily="34" charset="0"/>
                <a:ea typeface="Verdana" pitchFamily="34" charset="0"/>
                <a:cs typeface="Verdana" pitchFamily="34" charset="0"/>
              </a:rPr>
              <a:t>	(49)		(49)</a:t>
            </a:r>
            <a:r>
              <a:rPr lang="de-DE" sz="1200" dirty="0" smtClean="0">
                <a:latin typeface="Verdana" pitchFamily="34" charset="0"/>
                <a:ea typeface="Verdana" pitchFamily="34" charset="0"/>
                <a:cs typeface="Verdana" pitchFamily="34" charset="0"/>
              </a:rPr>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Land-, Forst-</a:t>
            </a:r>
            <a:br>
              <a:rPr lang="de-DE" sz="1200" dirty="0" smtClean="0">
                <a:latin typeface="Verdana" pitchFamily="34" charset="0"/>
                <a:ea typeface="Verdana" pitchFamily="34" charset="0"/>
                <a:cs typeface="Verdana" pitchFamily="34" charset="0"/>
              </a:rPr>
            </a:br>
            <a:r>
              <a:rPr lang="de-DE" sz="1200" dirty="0" err="1" smtClean="0">
                <a:latin typeface="Verdana" pitchFamily="34" charset="0"/>
                <a:ea typeface="Verdana" pitchFamily="34" charset="0"/>
                <a:cs typeface="Verdana" pitchFamily="34" charset="0"/>
              </a:rPr>
              <a:t>wirtschaft</a:t>
            </a:r>
            <a:r>
              <a:rPr lang="de-DE" sz="1200" dirty="0" smtClean="0">
                <a:latin typeface="Verdana" pitchFamily="34" charset="0"/>
                <a:ea typeface="Verdana" pitchFamily="34" charset="0"/>
                <a:cs typeface="Verdana" pitchFamily="34" charset="0"/>
              </a:rPr>
              <a:t>, Fischerei	535	1	2.392	1	177	1</a:t>
            </a:r>
          </a:p>
          <a:p>
            <a:pPr defTabSz="871538">
              <a:tabLst>
                <a:tab pos="3319463" algn="r"/>
                <a:tab pos="3949700" algn="r"/>
                <a:tab pos="5830888" algn="r"/>
                <a:tab pos="7985125" algn="r"/>
              </a:tabLst>
            </a:pPr>
            <a:r>
              <a:rPr lang="de-DE" sz="900" dirty="0" smtClean="0">
                <a:latin typeface="Verdana" pitchFamily="34" charset="0"/>
                <a:ea typeface="Verdana" pitchFamily="34" charset="0"/>
                <a:cs typeface="Verdana" pitchFamily="34" charset="0"/>
              </a:rPr>
              <a:t>	</a:t>
            </a:r>
            <a:r>
              <a:rPr lang="de-DE" sz="900" dirty="0">
                <a:latin typeface="Verdana" pitchFamily="34" charset="0"/>
                <a:ea typeface="Verdana" pitchFamily="34" charset="0"/>
                <a:cs typeface="Verdana" pitchFamily="34" charset="0"/>
              </a:rPr>
              <a:t>	</a:t>
            </a:r>
            <a:r>
              <a:rPr lang="de-DE" sz="900" dirty="0" smtClean="0">
                <a:latin typeface="Verdana" pitchFamily="34" charset="0"/>
                <a:ea typeface="Verdana" pitchFamily="34" charset="0"/>
                <a:cs typeface="Verdana" pitchFamily="34" charset="0"/>
              </a:rPr>
              <a:t>	(1)	(1)</a:t>
            </a:r>
            <a:r>
              <a:rPr lang="de-DE" sz="900" dirty="0">
                <a:latin typeface="Verdana" pitchFamily="34" charset="0"/>
                <a:ea typeface="Verdana" pitchFamily="34" charset="0"/>
                <a:cs typeface="Verdana" pitchFamily="34" charset="0"/>
              </a:rPr>
              <a:t/>
            </a:r>
            <a:br>
              <a:rPr lang="de-DE" sz="900" dirty="0">
                <a:latin typeface="Verdana" pitchFamily="34" charset="0"/>
                <a:ea typeface="Verdana" pitchFamily="34" charset="0"/>
                <a:cs typeface="Verdana" pitchFamily="34" charset="0"/>
              </a:rPr>
            </a:br>
            <a:r>
              <a:rPr lang="de-DE" sz="900" dirty="0" smtClean="0">
                <a:latin typeface="Verdana" pitchFamily="34" charset="0"/>
                <a:ea typeface="Verdana" pitchFamily="34" charset="0"/>
                <a:cs typeface="Verdana" pitchFamily="34" charset="0"/>
              </a:rPr>
              <a:t/>
            </a:r>
            <a:br>
              <a:rPr lang="de-DE" sz="9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			</a:t>
            </a:r>
          </a:p>
          <a:p>
            <a:r>
              <a:rPr lang="de-DE" sz="1800" dirty="0" smtClean="0">
                <a:latin typeface="Verdana" pitchFamily="34" charset="0"/>
                <a:ea typeface="Verdana" pitchFamily="34" charset="0"/>
                <a:cs typeface="Verdana" pitchFamily="34" charset="0"/>
              </a:rPr>
              <a:t>							</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								</a:t>
            </a:r>
            <a:r>
              <a:rPr lang="de-DE" sz="900" dirty="0" smtClean="0">
                <a:latin typeface="Verdana" pitchFamily="34" charset="0"/>
                <a:ea typeface="Verdana" pitchFamily="34" charset="0"/>
                <a:cs typeface="Verdana" pitchFamily="34" charset="0"/>
              </a:rPr>
              <a:t>() = NRW</a:t>
            </a:r>
          </a:p>
        </p:txBody>
      </p:sp>
      <p:cxnSp>
        <p:nvCxnSpPr>
          <p:cNvPr id="3" name="Gerade Verbindung 2"/>
          <p:cNvCxnSpPr/>
          <p:nvPr/>
        </p:nvCxnSpPr>
        <p:spPr>
          <a:xfrm>
            <a:off x="4499992" y="699542"/>
            <a:ext cx="0" cy="363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2411760" y="735950"/>
            <a:ext cx="0" cy="363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6732240" y="663942"/>
            <a:ext cx="0" cy="36360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66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281338"/>
            <a:ext cx="2808312" cy="3031599"/>
          </a:xfrm>
          <a:prstGeom prst="rect">
            <a:avLst/>
          </a:prstGeom>
          <a:noFill/>
        </p:spPr>
        <p:txBody>
          <a:bodyPr wrap="square" rtlCol="0">
            <a:spAutoFit/>
          </a:bodyPr>
          <a:lstStyle/>
          <a:p>
            <a:pPr>
              <a:spcBef>
                <a:spcPts val="600"/>
              </a:spcBef>
            </a:pPr>
            <a:r>
              <a:rPr lang="de-DE" sz="2000" dirty="0" smtClean="0"/>
              <a:t>Erfolgsfaktor Industrie</a:t>
            </a:r>
            <a:r>
              <a:rPr lang="de-DE" sz="2800" dirty="0" smtClean="0"/>
              <a:t/>
            </a:r>
            <a:br>
              <a:rPr lang="de-DE" sz="2800" dirty="0" smtClean="0"/>
            </a:br>
            <a:endParaRPr lang="de-DE" sz="2800" dirty="0" smtClean="0"/>
          </a:p>
          <a:p>
            <a:pPr marL="285750" indent="-285750">
              <a:spcBef>
                <a:spcPts val="600"/>
              </a:spcBef>
              <a:buFont typeface="Arial" panose="020B0604020202020204" pitchFamily="34" charset="0"/>
              <a:buChar char="•"/>
            </a:pPr>
            <a:r>
              <a:rPr lang="de-DE" sz="1600" dirty="0" smtClean="0"/>
              <a:t>Industrie in der Region hat mit ihrer Dynamik NRW klar hinter sich gelassen.</a:t>
            </a:r>
          </a:p>
          <a:p>
            <a:pPr>
              <a:spcBef>
                <a:spcPts val="600"/>
              </a:spcBef>
            </a:pPr>
            <a:endParaRPr lang="de-DE" sz="1600" dirty="0" smtClean="0"/>
          </a:p>
          <a:p>
            <a:pPr marL="285750" indent="-285750">
              <a:spcBef>
                <a:spcPts val="600"/>
              </a:spcBef>
              <a:buFont typeface="Arial" panose="020B0604020202020204" pitchFamily="34" charset="0"/>
              <a:buChar char="•"/>
            </a:pPr>
            <a:r>
              <a:rPr lang="de-DE" sz="1600" dirty="0" smtClean="0"/>
              <a:t>Hier gibt es heute noch genauso viele Industrie-</a:t>
            </a:r>
            <a:r>
              <a:rPr lang="de-DE" sz="1600" dirty="0" err="1" smtClean="0"/>
              <a:t>arbeitsplätze</a:t>
            </a:r>
            <a:r>
              <a:rPr lang="de-DE" sz="1600" dirty="0" smtClean="0"/>
              <a:t> wie 1982, in NRW nur noch 60 Prozent</a:t>
            </a:r>
          </a:p>
        </p:txBody>
      </p:sp>
      <p:graphicFrame>
        <p:nvGraphicFramePr>
          <p:cNvPr id="4" name="Diagramm 3"/>
          <p:cNvGraphicFramePr/>
          <p:nvPr>
            <p:extLst>
              <p:ext uri="{D42A27DB-BD31-4B8C-83A1-F6EECF244321}">
                <p14:modId xmlns:p14="http://schemas.microsoft.com/office/powerpoint/2010/main" val="1759087067"/>
              </p:ext>
            </p:extLst>
          </p:nvPr>
        </p:nvGraphicFramePr>
        <p:xfrm>
          <a:off x="2699792" y="63740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2987824" y="267494"/>
            <a:ext cx="5851376" cy="5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Industrieumsätze</a:t>
            </a:r>
            <a:r>
              <a:rPr lang="de-DE" altLang="de-DE" sz="1200" dirty="0" smtClean="0">
                <a:solidFill>
                  <a:srgbClr val="003399"/>
                </a:solidFill>
                <a:latin typeface="+mj-lt"/>
              </a:rPr>
              <a:t/>
            </a:r>
            <a:br>
              <a:rPr lang="de-DE" altLang="de-DE" sz="1200" dirty="0" smtClean="0">
                <a:solidFill>
                  <a:srgbClr val="003399"/>
                </a:solidFill>
                <a:latin typeface="+mj-lt"/>
              </a:rPr>
            </a:br>
            <a:r>
              <a:rPr lang="de-DE" altLang="de-DE" sz="1200" dirty="0" smtClean="0">
                <a:solidFill>
                  <a:srgbClr val="003399"/>
                </a:solidFill>
                <a:latin typeface="+mj-lt"/>
              </a:rPr>
              <a:t>(Indexiert; 1982=100)</a:t>
            </a:r>
            <a:endParaRPr lang="de-DE" altLang="de-DE" sz="1200" dirty="0">
              <a:solidFill>
                <a:srgbClr val="003399"/>
              </a:solidFill>
              <a:latin typeface="+mj-lt"/>
            </a:endParaRPr>
          </a:p>
        </p:txBody>
      </p:sp>
    </p:spTree>
    <p:extLst>
      <p:ext uri="{BB962C8B-B14F-4D97-AF65-F5344CB8AC3E}">
        <p14:creationId xmlns:p14="http://schemas.microsoft.com/office/powerpoint/2010/main" val="3156528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2571" y="771550"/>
            <a:ext cx="8460432" cy="3970318"/>
          </a:xfrm>
          <a:prstGeom prst="rect">
            <a:avLst/>
          </a:prstGeom>
          <a:noFill/>
        </p:spPr>
        <p:txBody>
          <a:bodyPr wrap="square" rtlCol="0">
            <a:spAutoFit/>
          </a:bodyPr>
          <a:lstStyle/>
          <a:p>
            <a:endParaRPr lang="de-DE" dirty="0"/>
          </a:p>
          <a:p>
            <a:r>
              <a:rPr lang="de-DE" dirty="0" smtClean="0"/>
              <a:t>		</a:t>
            </a:r>
            <a:r>
              <a:rPr lang="de-DE" sz="1400" dirty="0" smtClean="0"/>
              <a:t>Betriebe	              Beschäftigte		Umsatz </a:t>
            </a:r>
            <a:r>
              <a:rPr lang="de-DE" sz="1000" dirty="0" smtClean="0"/>
              <a:t>(Tsd. €)</a:t>
            </a:r>
            <a:r>
              <a:rPr lang="de-DE" sz="1400" dirty="0" smtClean="0"/>
              <a:t>	Export</a:t>
            </a:r>
            <a:r>
              <a:rPr lang="de-DE" sz="1400" dirty="0"/>
              <a:t> </a:t>
            </a:r>
            <a:r>
              <a:rPr lang="de-DE" sz="1000" dirty="0" smtClean="0"/>
              <a:t>(Tsd. </a:t>
            </a:r>
            <a:r>
              <a:rPr lang="de-DE" sz="1000" dirty="0"/>
              <a:t>€)</a:t>
            </a:r>
            <a:endParaRPr lang="de-DE" sz="1000" dirty="0" smtClean="0"/>
          </a:p>
          <a:p>
            <a:endParaRPr lang="de-DE" sz="1400" dirty="0"/>
          </a:p>
          <a:p>
            <a:pPr>
              <a:tabLst>
                <a:tab pos="2241550" algn="r"/>
                <a:tab pos="3948113" algn="r"/>
                <a:tab pos="6278563" algn="r"/>
                <a:tab pos="8074025" algn="r"/>
              </a:tabLst>
            </a:pPr>
            <a:r>
              <a:rPr lang="de-DE" sz="1400" dirty="0" smtClean="0"/>
              <a:t>Hochsauerlandkreis	307	31.436	6.672.376	2.211.100</a:t>
            </a:r>
            <a:br>
              <a:rPr lang="de-DE" sz="1400" dirty="0" smtClean="0"/>
            </a:br>
            <a:r>
              <a:rPr lang="de-DE" sz="800" dirty="0" smtClean="0"/>
              <a:t>	</a:t>
            </a:r>
          </a:p>
          <a:p>
            <a:pPr>
              <a:tabLst>
                <a:tab pos="2241550" algn="r"/>
                <a:tab pos="3948113" algn="r"/>
                <a:tab pos="6278563" algn="r"/>
                <a:tab pos="8074025" algn="r"/>
              </a:tabLst>
            </a:pPr>
            <a:r>
              <a:rPr lang="de-DE" sz="1400" dirty="0" smtClean="0"/>
              <a:t>Kreis Soest	307	31.108	8.071.114	3.220.439</a:t>
            </a:r>
          </a:p>
          <a:p>
            <a:pPr>
              <a:tabLst>
                <a:tab pos="2241550" algn="r"/>
                <a:tab pos="3948113" algn="r"/>
                <a:tab pos="6278563" algn="r"/>
                <a:tab pos="8074025" algn="r"/>
              </a:tabLst>
            </a:pPr>
            <a:r>
              <a:rPr lang="de-DE" sz="800" b="1" dirty="0" smtClean="0"/>
              <a:t/>
            </a:r>
            <a:br>
              <a:rPr lang="de-DE" sz="800" b="1" dirty="0" smtClean="0"/>
            </a:br>
            <a:r>
              <a:rPr lang="de-DE" sz="1400" b="1" dirty="0" smtClean="0"/>
              <a:t>Hellweg-Sauerland	543	62.544	14.743.489	5.431.539</a:t>
            </a:r>
          </a:p>
          <a:p>
            <a:pPr>
              <a:tabLst>
                <a:tab pos="2241550" algn="r"/>
                <a:tab pos="3948113" algn="r"/>
                <a:tab pos="6278563" algn="r"/>
                <a:tab pos="8074025" algn="r"/>
              </a:tabLst>
            </a:pPr>
            <a:endParaRPr lang="de-DE" sz="800" dirty="0"/>
          </a:p>
          <a:p>
            <a:pPr>
              <a:tabLst>
                <a:tab pos="2241550" algn="r"/>
                <a:tab pos="3948113" algn="r"/>
                <a:tab pos="6278563" algn="r"/>
                <a:tab pos="8074025" algn="r"/>
              </a:tabLst>
            </a:pPr>
            <a:r>
              <a:rPr lang="de-DE" sz="1400" dirty="0" smtClean="0"/>
              <a:t>Metallindustrie	184	17.416	3.233.575	1.007.958</a:t>
            </a:r>
          </a:p>
          <a:p>
            <a:pPr>
              <a:tabLst>
                <a:tab pos="2241550" algn="r"/>
                <a:tab pos="3948113" algn="r"/>
                <a:tab pos="6278563" algn="r"/>
                <a:tab pos="8074025" algn="r"/>
              </a:tabLst>
            </a:pPr>
            <a:r>
              <a:rPr lang="de-DE" sz="800" dirty="0" smtClean="0">
                <a:latin typeface="+mj-lt"/>
              </a:rPr>
              <a:t/>
            </a:r>
            <a:br>
              <a:rPr lang="de-DE" sz="800" dirty="0" smtClean="0">
                <a:latin typeface="+mj-lt"/>
              </a:rPr>
            </a:br>
            <a:r>
              <a:rPr lang="de-DE" sz="1400" dirty="0" smtClean="0">
                <a:latin typeface="+mj-lt"/>
              </a:rPr>
              <a:t>Elektrotechnik	48	10.510	3.344.872	1.471.181</a:t>
            </a:r>
          </a:p>
          <a:p>
            <a:pPr>
              <a:tabLst>
                <a:tab pos="2241550" algn="r"/>
                <a:tab pos="3948113" algn="r"/>
                <a:tab pos="6278563" algn="r"/>
                <a:tab pos="8074025" algn="r"/>
              </a:tabLst>
            </a:pPr>
            <a:r>
              <a:rPr lang="de-DE" sz="800" dirty="0" smtClean="0">
                <a:latin typeface="+mj-lt"/>
              </a:rPr>
              <a:t/>
            </a:r>
            <a:br>
              <a:rPr lang="de-DE" sz="800" dirty="0" smtClean="0">
                <a:latin typeface="+mj-lt"/>
              </a:rPr>
            </a:br>
            <a:r>
              <a:rPr lang="de-DE" sz="1400" dirty="0" smtClean="0">
                <a:latin typeface="+mj-lt"/>
              </a:rPr>
              <a:t>Maschinenbau	61	8.997	1.621.088	705.188</a:t>
            </a:r>
          </a:p>
          <a:p>
            <a:pPr>
              <a:tabLst>
                <a:tab pos="2241550" algn="r"/>
                <a:tab pos="3948113" algn="r"/>
                <a:tab pos="6278563" algn="r"/>
                <a:tab pos="8074025" algn="r"/>
              </a:tabLst>
            </a:pPr>
            <a:r>
              <a:rPr lang="de-DE" sz="800" dirty="0" smtClean="0">
                <a:latin typeface="+mj-lt"/>
              </a:rPr>
              <a:t/>
            </a:r>
            <a:br>
              <a:rPr lang="de-DE" sz="800" dirty="0" smtClean="0">
                <a:latin typeface="+mj-lt"/>
              </a:rPr>
            </a:br>
            <a:r>
              <a:rPr lang="de-DE" sz="1400" dirty="0" err="1" smtClean="0">
                <a:latin typeface="+mj-lt"/>
              </a:rPr>
              <a:t>Herst</a:t>
            </a:r>
            <a:r>
              <a:rPr lang="de-DE" sz="1400" dirty="0" smtClean="0">
                <a:latin typeface="+mj-lt"/>
              </a:rPr>
              <a:t>. v. Holz-</a:t>
            </a:r>
            <a:r>
              <a:rPr lang="de-DE" sz="1400" dirty="0">
                <a:latin typeface="+mj-lt"/>
              </a:rPr>
              <a:t>, Flecht-, </a:t>
            </a:r>
            <a:endParaRPr lang="de-DE" sz="1400" dirty="0" smtClean="0">
              <a:latin typeface="+mj-lt"/>
            </a:endParaRPr>
          </a:p>
          <a:p>
            <a:pPr>
              <a:tabLst>
                <a:tab pos="2241550" algn="r"/>
                <a:tab pos="3948113" algn="r"/>
                <a:tab pos="6278563" algn="r"/>
                <a:tab pos="8074025" algn="r"/>
              </a:tabLst>
            </a:pPr>
            <a:r>
              <a:rPr lang="de-DE" sz="1400" dirty="0" smtClean="0">
                <a:latin typeface="+mj-lt"/>
              </a:rPr>
              <a:t>Korb- </a:t>
            </a:r>
            <a:r>
              <a:rPr lang="de-DE" sz="1400" dirty="0">
                <a:latin typeface="+mj-lt"/>
              </a:rPr>
              <a:t>und </a:t>
            </a:r>
            <a:r>
              <a:rPr lang="de-DE" sz="1400" dirty="0" smtClean="0">
                <a:latin typeface="+mj-lt"/>
              </a:rPr>
              <a:t>Korkwaren	32	2.720	793.065	235.227</a:t>
            </a:r>
          </a:p>
          <a:p>
            <a:pPr>
              <a:tabLst>
                <a:tab pos="2241550" algn="r"/>
                <a:tab pos="3948113" algn="r"/>
                <a:tab pos="6278563" algn="r"/>
                <a:tab pos="8074025" algn="r"/>
              </a:tabLst>
            </a:pPr>
            <a:endParaRPr lang="de-DE" sz="1400" dirty="0">
              <a:latin typeface="+mj-lt"/>
            </a:endParaRPr>
          </a:p>
          <a:p>
            <a:pPr>
              <a:tabLst>
                <a:tab pos="2241550" algn="r"/>
                <a:tab pos="3948113" algn="r"/>
                <a:tab pos="6278563" algn="r"/>
                <a:tab pos="8074025" algn="r"/>
              </a:tabLst>
            </a:pPr>
            <a:r>
              <a:rPr lang="de-DE" sz="1400" dirty="0" smtClean="0"/>
              <a:t>Getränkeherstellung	3	1.475	610.242	56.298	</a:t>
            </a:r>
          </a:p>
          <a:p>
            <a:pPr>
              <a:tabLst>
                <a:tab pos="6278563" algn="r"/>
              </a:tabLst>
            </a:pPr>
            <a:endParaRPr lang="de-DE" sz="1400" dirty="0"/>
          </a:p>
        </p:txBody>
      </p:sp>
      <p:sp>
        <p:nvSpPr>
          <p:cNvPr id="15" name="Rectangle 3"/>
          <p:cNvSpPr>
            <a:spLocks noChangeArrowheads="1"/>
          </p:cNvSpPr>
          <p:nvPr/>
        </p:nvSpPr>
        <p:spPr bwMode="auto">
          <a:xfrm>
            <a:off x="2987824" y="267494"/>
            <a:ext cx="5851376" cy="5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Verarbeitendes Gewerbe</a:t>
            </a:r>
            <a:r>
              <a:rPr lang="de-DE" altLang="de-DE" sz="1200" dirty="0" smtClean="0">
                <a:solidFill>
                  <a:srgbClr val="003399"/>
                </a:solidFill>
                <a:latin typeface="+mj-lt"/>
              </a:rPr>
              <a:t/>
            </a:r>
            <a:br>
              <a:rPr lang="de-DE" altLang="de-DE" sz="1200" dirty="0" smtClean="0">
                <a:solidFill>
                  <a:srgbClr val="003399"/>
                </a:solidFill>
                <a:latin typeface="+mj-lt"/>
              </a:rPr>
            </a:br>
            <a:r>
              <a:rPr lang="de-DE" altLang="de-DE" dirty="0" smtClean="0">
                <a:solidFill>
                  <a:srgbClr val="003399"/>
                </a:solidFill>
                <a:latin typeface="+mj-lt"/>
              </a:rPr>
              <a:t>(2016; Betriebe mit mehr als 19 Beschäftigten)</a:t>
            </a:r>
            <a:r>
              <a:rPr lang="de-DE" altLang="de-DE" sz="1200" dirty="0" smtClean="0">
                <a:solidFill>
                  <a:srgbClr val="003399"/>
                </a:solidFill>
                <a:latin typeface="+mj-lt"/>
              </a:rPr>
              <a:t> </a:t>
            </a:r>
            <a:endParaRPr lang="de-DE" altLang="de-DE" sz="1200" dirty="0">
              <a:solidFill>
                <a:srgbClr val="003399"/>
              </a:solidFill>
              <a:latin typeface="+mj-lt"/>
            </a:endParaRPr>
          </a:p>
        </p:txBody>
      </p:sp>
    </p:spTree>
    <p:extLst>
      <p:ext uri="{BB962C8B-B14F-4D97-AF65-F5344CB8AC3E}">
        <p14:creationId xmlns:p14="http://schemas.microsoft.com/office/powerpoint/2010/main" val="17617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0"/>
          <p:cNvGraphicFramePr>
            <a:graphicFrameLocks noChangeAspect="1"/>
          </p:cNvGraphicFramePr>
          <p:nvPr>
            <p:extLst>
              <p:ext uri="{D42A27DB-BD31-4B8C-83A1-F6EECF244321}">
                <p14:modId xmlns:p14="http://schemas.microsoft.com/office/powerpoint/2010/main" val="3995266567"/>
              </p:ext>
            </p:extLst>
          </p:nvPr>
        </p:nvGraphicFramePr>
        <p:xfrm>
          <a:off x="318746" y="955823"/>
          <a:ext cx="8208963" cy="3654277"/>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Text Box 11"/>
          <p:cNvSpPr txBox="1">
            <a:spLocks noChangeArrowheads="1"/>
          </p:cNvSpPr>
          <p:nvPr/>
        </p:nvSpPr>
        <p:spPr bwMode="auto">
          <a:xfrm>
            <a:off x="2627784" y="4610100"/>
            <a:ext cx="604790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800" dirty="0">
                <a:latin typeface="Arial" panose="020B0604020202020204" pitchFamily="34" charset="0"/>
              </a:rPr>
              <a:t>* In den Konjunkturklimaindikator gehen sowohl Bewertungen der aktuellen Lage, als auch </a:t>
            </a:r>
            <a:r>
              <a:rPr lang="de-DE" altLang="de-DE" sz="800" dirty="0" smtClean="0">
                <a:latin typeface="Arial" panose="020B0604020202020204" pitchFamily="34" charset="0"/>
              </a:rPr>
              <a:t>die Zukunftserwartungen </a:t>
            </a:r>
            <a:r>
              <a:rPr lang="de-DE" altLang="de-DE" sz="800" dirty="0">
                <a:latin typeface="Arial" panose="020B0604020202020204" pitchFamily="34" charset="0"/>
              </a:rPr>
              <a:t>ein.</a:t>
            </a:r>
          </a:p>
        </p:txBody>
      </p:sp>
      <p:sp>
        <p:nvSpPr>
          <p:cNvPr id="11" name="Text Box 7"/>
          <p:cNvSpPr txBox="1">
            <a:spLocks noChangeArrowheads="1"/>
          </p:cNvSpPr>
          <p:nvPr/>
        </p:nvSpPr>
        <p:spPr bwMode="auto">
          <a:xfrm>
            <a:off x="3492500" y="195263"/>
            <a:ext cx="5327650" cy="369887"/>
          </a:xfrm>
          <a:prstGeom prst="rect">
            <a:avLst/>
          </a:prstGeom>
          <a:noFill/>
          <a:ln>
            <a:noFill/>
          </a:ln>
          <a:effectLs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fontAlgn="auto" hangingPunct="1">
              <a:spcBef>
                <a:spcPct val="50000"/>
              </a:spcBef>
              <a:spcAft>
                <a:spcPts val="0"/>
              </a:spcAft>
              <a:defRPr/>
            </a:pPr>
            <a:r>
              <a:rPr lang="de-DE" sz="1800" dirty="0" smtClean="0">
                <a:solidFill>
                  <a:srgbClr val="003366"/>
                </a:solidFill>
                <a:latin typeface="+mj-lt"/>
                <a:cs typeface="+mn-cs"/>
              </a:rPr>
              <a:t>Konjunkturklima Hellweg-Sauerland*</a:t>
            </a:r>
            <a:endParaRPr lang="de-DE" sz="1800" dirty="0">
              <a:solidFill>
                <a:srgbClr val="003366"/>
              </a:solidFill>
              <a:latin typeface="+mj-lt"/>
              <a:cs typeface="+mn-cs"/>
            </a:endParaRPr>
          </a:p>
        </p:txBody>
      </p:sp>
      <p:sp>
        <p:nvSpPr>
          <p:cNvPr id="18436" name="Textfeld 4"/>
          <p:cNvSpPr txBox="1">
            <a:spLocks noChangeArrowheads="1"/>
          </p:cNvSpPr>
          <p:nvPr/>
        </p:nvSpPr>
        <p:spPr bwMode="auto">
          <a:xfrm>
            <a:off x="8261127" y="1760498"/>
            <a:ext cx="536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100" dirty="0" smtClean="0"/>
              <a:t>118</a:t>
            </a:r>
            <a:endParaRPr lang="de-DE" altLang="de-DE" sz="1100" dirty="0"/>
          </a:p>
        </p:txBody>
      </p:sp>
      <p:sp>
        <p:nvSpPr>
          <p:cNvPr id="18437" name="Textfeld 5"/>
          <p:cNvSpPr txBox="1">
            <a:spLocks noChangeArrowheads="1"/>
          </p:cNvSpPr>
          <p:nvPr/>
        </p:nvSpPr>
        <p:spPr bwMode="auto">
          <a:xfrm>
            <a:off x="8261450" y="1347614"/>
            <a:ext cx="536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100" dirty="0" smtClean="0"/>
              <a:t>132</a:t>
            </a:r>
            <a:endParaRPr lang="de-DE" altLang="de-DE" sz="1100" dirty="0"/>
          </a:p>
        </p:txBody>
      </p:sp>
      <p:sp>
        <p:nvSpPr>
          <p:cNvPr id="18438" name="Textfeld 7"/>
          <p:cNvSpPr txBox="1">
            <a:spLocks noChangeArrowheads="1"/>
          </p:cNvSpPr>
          <p:nvPr/>
        </p:nvSpPr>
        <p:spPr bwMode="auto">
          <a:xfrm>
            <a:off x="8283574" y="1502663"/>
            <a:ext cx="53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b="1" dirty="0" smtClean="0"/>
              <a:t>126</a:t>
            </a:r>
            <a:endParaRPr lang="de-DE" altLang="de-DE" sz="1200" b="1" dirty="0"/>
          </a:p>
        </p:txBody>
      </p:sp>
      <p:cxnSp>
        <p:nvCxnSpPr>
          <p:cNvPr id="8" name="Gerade Verbindung 7"/>
          <p:cNvCxnSpPr/>
          <p:nvPr/>
        </p:nvCxnSpPr>
        <p:spPr>
          <a:xfrm>
            <a:off x="982422" y="2335271"/>
            <a:ext cx="74160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50488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828800" y="2502694"/>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Hoheitliche </a:t>
            </a:r>
          </a:p>
          <a:p>
            <a:pPr algn="ctr" eaLnBrk="1" hangingPunct="1"/>
            <a:r>
              <a:rPr lang="de-DE" altLang="de-DE" b="1">
                <a:solidFill>
                  <a:schemeClr val="bg1"/>
                </a:solidFill>
                <a:latin typeface="Verdana" pitchFamily="34" charset="0"/>
              </a:rPr>
              <a:t>Aufgaben</a:t>
            </a:r>
          </a:p>
        </p:txBody>
      </p:sp>
      <p:sp>
        <p:nvSpPr>
          <p:cNvPr id="14339" name="Text Box 3"/>
          <p:cNvSpPr txBox="1">
            <a:spLocks noChangeArrowheads="1"/>
          </p:cNvSpPr>
          <p:nvPr/>
        </p:nvSpPr>
        <p:spPr bwMode="auto">
          <a:xfrm>
            <a:off x="5867403" y="2514601"/>
            <a:ext cx="146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Service</a:t>
            </a:r>
          </a:p>
        </p:txBody>
      </p:sp>
      <p:sp>
        <p:nvSpPr>
          <p:cNvPr id="7" name="Rectangle 3"/>
          <p:cNvSpPr>
            <a:spLocks noChangeArrowheads="1"/>
          </p:cNvSpPr>
          <p:nvPr/>
        </p:nvSpPr>
        <p:spPr bwMode="auto">
          <a:xfrm>
            <a:off x="3419872" y="123478"/>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Aufgaben der IHK</a:t>
            </a:r>
            <a:endParaRPr lang="de-DE" altLang="de-DE" sz="1800" dirty="0">
              <a:solidFill>
                <a:srgbClr val="003399"/>
              </a:solidFill>
              <a:latin typeface="+mj-lt"/>
            </a:endParaRPr>
          </a:p>
        </p:txBody>
      </p:sp>
      <p:sp>
        <p:nvSpPr>
          <p:cNvPr id="12" name="Rectangle 2"/>
          <p:cNvSpPr txBox="1">
            <a:spLocks noChangeArrowheads="1"/>
          </p:cNvSpPr>
          <p:nvPr/>
        </p:nvSpPr>
        <p:spPr bwMode="auto">
          <a:xfrm>
            <a:off x="3707904" y="1235385"/>
            <a:ext cx="405165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None/>
            </a:pPr>
            <a:r>
              <a:rPr lang="de-DE" altLang="de-DE" sz="1800" dirty="0" smtClean="0">
                <a:latin typeface="Tahoma" panose="020B0604030504040204" pitchFamily="34" charset="0"/>
                <a:ea typeface="Tahoma" panose="020B0604030504040204" pitchFamily="34" charset="0"/>
                <a:cs typeface="Tahoma" panose="020B0604030504040204" pitchFamily="34" charset="0"/>
              </a:rPr>
              <a:t>Und wenn Sie noch mehr über </a:t>
            </a:r>
            <a:br>
              <a:rPr lang="de-DE" altLang="de-DE" sz="1800" dirty="0" smtClean="0">
                <a:latin typeface="Tahoma" panose="020B0604030504040204" pitchFamily="34" charset="0"/>
                <a:ea typeface="Tahoma" panose="020B0604030504040204" pitchFamily="34" charset="0"/>
                <a:cs typeface="Tahoma" panose="020B0604030504040204" pitchFamily="34" charset="0"/>
              </a:rPr>
            </a:br>
            <a:r>
              <a:rPr lang="de-DE" altLang="de-DE" sz="1800" dirty="0" smtClean="0">
                <a:latin typeface="Tahoma" panose="020B0604030504040204" pitchFamily="34" charset="0"/>
                <a:ea typeface="Tahoma" panose="020B0604030504040204" pitchFamily="34" charset="0"/>
                <a:cs typeface="Tahoma" panose="020B0604030504040204" pitchFamily="34" charset="0"/>
              </a:rPr>
              <a:t>die IHK erfahren möchten ...</a:t>
            </a:r>
          </a:p>
          <a:p>
            <a:pPr marL="0" indent="0" eaLnBrk="1" hangingPunct="1">
              <a:buNone/>
            </a:pPr>
            <a:endParaRPr lang="de-DE" altLang="de-DE"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de-DE" altLang="de-DE" sz="1800" dirty="0" smtClean="0">
                <a:latin typeface="Verdana" pitchFamily="34" charset="0"/>
              </a:rPr>
              <a:t>oder </a:t>
            </a:r>
            <a:r>
              <a:rPr lang="de-DE" altLang="de-DE" sz="1800" dirty="0">
                <a:latin typeface="Verdana" pitchFamily="34" charset="0"/>
              </a:rPr>
              <a:t>unter </a:t>
            </a:r>
          </a:p>
          <a:p>
            <a:pPr eaLnBrk="1" hangingPunct="1"/>
            <a:endParaRPr lang="de-DE" altLang="de-DE" sz="1800" dirty="0">
              <a:latin typeface="Verdana" pitchFamily="34" charset="0"/>
            </a:endParaRPr>
          </a:p>
          <a:p>
            <a:pPr marL="0" indent="0" eaLnBrk="1" hangingPunct="1">
              <a:buNone/>
            </a:pPr>
            <a:r>
              <a:rPr lang="de-DE" altLang="de-DE" sz="1800" dirty="0" smtClean="0">
                <a:latin typeface="Verdana" pitchFamily="34" charset="0"/>
              </a:rPr>
              <a:t>www.ihk-arnsberg.de</a:t>
            </a:r>
            <a:endParaRPr lang="de-DE" altLang="de-DE" sz="1800" dirty="0">
              <a:latin typeface="Verdana"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070" y="1235385"/>
            <a:ext cx="1314738" cy="253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15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34178"/>
            <a:ext cx="5480812" cy="5143500"/>
          </a:xfrm>
          <a:prstGeom prst="rect">
            <a:avLst/>
          </a:prstGeom>
        </p:spPr>
      </p:pic>
      <p:sp>
        <p:nvSpPr>
          <p:cNvPr id="3" name="Textfeld 3"/>
          <p:cNvSpPr txBox="1"/>
          <p:nvPr/>
        </p:nvSpPr>
        <p:spPr>
          <a:xfrm>
            <a:off x="382554" y="1563638"/>
            <a:ext cx="3898102" cy="1384995"/>
          </a:xfrm>
          <a:prstGeom prst="rect">
            <a:avLst/>
          </a:prstGeom>
          <a:noFill/>
        </p:spPr>
        <p:txBody>
          <a:bodyPr wrap="square" rtlCol="0">
            <a:spAutoFit/>
          </a:bodyPr>
          <a:lstStyle/>
          <a:p>
            <a:r>
              <a:rPr lang="de-DE" sz="1400" dirty="0" smtClean="0"/>
              <a:t>IHK Arnsberg, Hellweg-Sauerland </a:t>
            </a:r>
          </a:p>
          <a:p>
            <a:endParaRPr lang="de-DE" sz="1400" dirty="0" smtClean="0"/>
          </a:p>
          <a:p>
            <a:pPr marL="285750" indent="-285750">
              <a:buFont typeface="Arial" charset="0"/>
              <a:buChar char="•"/>
            </a:pPr>
            <a:r>
              <a:rPr lang="de-DE" sz="1400" dirty="0" smtClean="0"/>
              <a:t>Gegründet 1851</a:t>
            </a:r>
          </a:p>
          <a:p>
            <a:pPr marL="285750" indent="-285750">
              <a:buFont typeface="Arial" charset="0"/>
              <a:buChar char="•"/>
            </a:pPr>
            <a:r>
              <a:rPr lang="de-DE" sz="1400" dirty="0" smtClean="0"/>
              <a:t>38.000 Mitglieder</a:t>
            </a:r>
          </a:p>
          <a:p>
            <a:pPr marL="285750" indent="-285750">
              <a:buFont typeface="Arial" charset="0"/>
              <a:buChar char="•"/>
            </a:pPr>
            <a:r>
              <a:rPr lang="de-DE" sz="1400" dirty="0" smtClean="0"/>
              <a:t>75 Mitarbeiter</a:t>
            </a:r>
          </a:p>
          <a:p>
            <a:pPr marL="285750" indent="-285750">
              <a:buFont typeface="Arial" charset="0"/>
              <a:buChar char="•"/>
            </a:pPr>
            <a:r>
              <a:rPr lang="de-DE" sz="1400" dirty="0"/>
              <a:t>3288,8 qkm; 566.757 EW</a:t>
            </a:r>
            <a:endParaRPr lang="de-DE" sz="1400" dirty="0" smtClean="0"/>
          </a:p>
        </p:txBody>
      </p:sp>
    </p:spTree>
    <p:extLst>
      <p:ext uri="{BB962C8B-B14F-4D97-AF65-F5344CB8AC3E}">
        <p14:creationId xmlns:p14="http://schemas.microsoft.com/office/powerpoint/2010/main" val="1847305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655676" y="1275606"/>
            <a:ext cx="5832648" cy="3323987"/>
          </a:xfrm>
          <a:prstGeom prst="rect">
            <a:avLst/>
          </a:prstGeom>
        </p:spPr>
        <p:txBody>
          <a:bodyPr wrap="square">
            <a:spAutoFit/>
          </a:bodyPr>
          <a:lstStyle/>
          <a:p>
            <a:pPr marL="285750" indent="-285750">
              <a:buFont typeface="Arial" panose="020B0604020202020204" pitchFamily="34" charset="0"/>
              <a:buChar char="•"/>
            </a:pPr>
            <a:r>
              <a:rPr lang="de-DE" sz="1400" dirty="0"/>
              <a:t>79 Industrie- und Handelskammern bundesweit, 16 in NRW</a:t>
            </a:r>
            <a:br>
              <a:rPr lang="de-DE" sz="1400" dirty="0"/>
            </a:br>
            <a:endParaRPr lang="de-DE" sz="1400" dirty="0"/>
          </a:p>
          <a:p>
            <a:pPr marL="285750" indent="-285750">
              <a:buFont typeface="Arial" panose="020B0604020202020204" pitchFamily="34" charset="0"/>
              <a:buChar char="•"/>
            </a:pPr>
            <a:r>
              <a:rPr lang="de-DE" sz="1400" dirty="0"/>
              <a:t>Geregelt in „</a:t>
            </a:r>
            <a:r>
              <a:rPr lang="de-DE" sz="1400" b="1" dirty="0"/>
              <a:t>Gesetz zur vorläufigen Regelung des Rechts der Industrie- und Handelskammern“ </a:t>
            </a:r>
            <a:r>
              <a:rPr lang="de-DE" sz="1400" dirty="0"/>
              <a:t>von 1956:</a:t>
            </a:r>
          </a:p>
          <a:p>
            <a:r>
              <a:rPr lang="de-DE" sz="1400" dirty="0"/>
              <a:t/>
            </a:r>
            <a:br>
              <a:rPr lang="de-DE" sz="1400" dirty="0"/>
            </a:br>
            <a:r>
              <a:rPr lang="de-DE" sz="1400" dirty="0"/>
              <a:t>	§1, Abs. 1 IHKG: Die Industrie- und Handelskammern haben (...) 	die Aufgabe, das Gesamtinteresse der ihnen zugehörigen 	Gewerbetreibenden ihres Bezirkes wahrzunehmen, für die 	Förderung der gewerblichen Wirtschaft zu wirken und dabei die 	wirtschaftlichen Interessen einzelner Gewerbezweige oder 	Betriebe abwägend und ausgleichend zu </a:t>
            </a:r>
            <a:r>
              <a:rPr lang="de-DE" sz="1400"/>
              <a:t>berücksichtigen </a:t>
            </a:r>
            <a:r>
              <a:rPr lang="de-DE" sz="1400" smtClean="0"/>
              <a:t>(...)</a:t>
            </a:r>
            <a:endParaRPr lang="de-DE" sz="1400" dirty="0"/>
          </a:p>
          <a:p>
            <a:endParaRPr lang="de-DE" sz="1400" dirty="0"/>
          </a:p>
          <a:p>
            <a:r>
              <a:rPr lang="de-DE" sz="1400" dirty="0"/>
              <a:t/>
            </a:r>
            <a:br>
              <a:rPr lang="de-DE" sz="1400" dirty="0"/>
            </a:br>
            <a:endParaRPr lang="de-DE" sz="1400" dirty="0"/>
          </a:p>
          <a:p>
            <a:endParaRPr lang="de-DE" sz="1400" dirty="0"/>
          </a:p>
        </p:txBody>
      </p:sp>
    </p:spTree>
    <p:extLst>
      <p:ext uri="{BB962C8B-B14F-4D97-AF65-F5344CB8AC3E}">
        <p14:creationId xmlns:p14="http://schemas.microsoft.com/office/powerpoint/2010/main" val="289019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Säule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696" y="538274"/>
            <a:ext cx="5687993" cy="40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rot="16200000">
            <a:off x="3380130" y="2827001"/>
            <a:ext cx="2474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dirty="0">
                <a:latin typeface="Verdana" pitchFamily="34" charset="0"/>
              </a:rPr>
              <a:t>Interessen-</a:t>
            </a:r>
          </a:p>
          <a:p>
            <a:pPr algn="ctr" eaLnBrk="1" hangingPunct="1"/>
            <a:r>
              <a:rPr lang="de-DE" altLang="de-DE" b="1" dirty="0" err="1">
                <a:latin typeface="Verdana" pitchFamily="34" charset="0"/>
              </a:rPr>
              <a:t>vertretung</a:t>
            </a:r>
            <a:endParaRPr lang="de-DE" altLang="de-DE" b="1" dirty="0">
              <a:latin typeface="Verdana" pitchFamily="34" charset="0"/>
            </a:endParaRPr>
          </a:p>
        </p:txBody>
      </p:sp>
      <p:sp>
        <p:nvSpPr>
          <p:cNvPr id="6" name="Text Box 12"/>
          <p:cNvSpPr txBox="1">
            <a:spLocks noChangeArrowheads="1"/>
          </p:cNvSpPr>
          <p:nvPr/>
        </p:nvSpPr>
        <p:spPr bwMode="auto">
          <a:xfrm rot="16200000">
            <a:off x="1999458" y="2888984"/>
            <a:ext cx="23098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dirty="0" smtClean="0">
                <a:latin typeface="Verdana" pitchFamily="34" charset="0"/>
              </a:rPr>
              <a:t>Gesetzliche Aufgaben</a:t>
            </a:r>
            <a:endParaRPr lang="de-DE" altLang="de-DE" b="1" dirty="0">
              <a:latin typeface="Verdana" pitchFamily="34" charset="0"/>
            </a:endParaRPr>
          </a:p>
        </p:txBody>
      </p:sp>
      <p:sp>
        <p:nvSpPr>
          <p:cNvPr id="7" name="Text Box 14"/>
          <p:cNvSpPr txBox="1">
            <a:spLocks noChangeArrowheads="1"/>
          </p:cNvSpPr>
          <p:nvPr/>
        </p:nvSpPr>
        <p:spPr bwMode="auto">
          <a:xfrm rot="16200000">
            <a:off x="5434211" y="2996704"/>
            <a:ext cx="146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dirty="0">
                <a:latin typeface="Verdana" pitchFamily="34" charset="0"/>
              </a:rPr>
              <a:t>Service</a:t>
            </a:r>
          </a:p>
        </p:txBody>
      </p:sp>
      <p:sp>
        <p:nvSpPr>
          <p:cNvPr id="8" name="Text Box 15"/>
          <p:cNvSpPr txBox="1">
            <a:spLocks noChangeArrowheads="1"/>
          </p:cNvSpPr>
          <p:nvPr/>
        </p:nvSpPr>
        <p:spPr bwMode="auto">
          <a:xfrm>
            <a:off x="2843808" y="771550"/>
            <a:ext cx="3733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dirty="0">
                <a:solidFill>
                  <a:schemeClr val="accent1"/>
                </a:solidFill>
                <a:latin typeface="Verdana" pitchFamily="34" charset="0"/>
              </a:rPr>
              <a:t>Die </a:t>
            </a:r>
          </a:p>
          <a:p>
            <a:pPr algn="ctr" eaLnBrk="1" hangingPunct="1"/>
            <a:r>
              <a:rPr lang="de-DE" altLang="de-DE" b="1" dirty="0">
                <a:solidFill>
                  <a:schemeClr val="accent1"/>
                </a:solidFill>
                <a:latin typeface="Verdana" pitchFamily="34" charset="0"/>
              </a:rPr>
              <a:t>Aufgaben der </a:t>
            </a:r>
          </a:p>
          <a:p>
            <a:pPr algn="ctr" eaLnBrk="1" hangingPunct="1"/>
            <a:r>
              <a:rPr lang="de-DE" altLang="de-DE" b="1" dirty="0">
                <a:solidFill>
                  <a:schemeClr val="accent1"/>
                </a:solidFill>
                <a:latin typeface="Verdana" pitchFamily="34" charset="0"/>
              </a:rPr>
              <a:t>Industrie- und </a:t>
            </a:r>
            <a:r>
              <a:rPr lang="de-DE" altLang="de-DE" b="1" dirty="0" smtClean="0">
                <a:solidFill>
                  <a:schemeClr val="accent1"/>
                </a:solidFill>
                <a:latin typeface="Verdana" pitchFamily="34" charset="0"/>
              </a:rPr>
              <a:t>Handelskammer</a:t>
            </a:r>
            <a:endParaRPr lang="de-DE" altLang="de-DE" b="1" dirty="0">
              <a:solidFill>
                <a:schemeClr val="accent1"/>
              </a:solidFill>
              <a:latin typeface="Verdana" pitchFamily="34" charset="0"/>
            </a:endParaRPr>
          </a:p>
        </p:txBody>
      </p:sp>
      <p:sp>
        <p:nvSpPr>
          <p:cNvPr id="9" name="Rectangle 3"/>
          <p:cNvSpPr>
            <a:spLocks noChangeArrowheads="1"/>
          </p:cNvSpPr>
          <p:nvPr/>
        </p:nvSpPr>
        <p:spPr bwMode="auto">
          <a:xfrm>
            <a:off x="3419872" y="123478"/>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Aufgaben der IHK</a:t>
            </a:r>
            <a:endParaRPr lang="de-DE" altLang="de-DE" sz="1800" dirty="0">
              <a:solidFill>
                <a:srgbClr val="003399"/>
              </a:solidFill>
              <a:latin typeface="+mj-lt"/>
            </a:endParaRPr>
          </a:p>
        </p:txBody>
      </p:sp>
    </p:spTree>
    <p:extLst>
      <p:ext uri="{BB962C8B-B14F-4D97-AF65-F5344CB8AC3E}">
        <p14:creationId xmlns:p14="http://schemas.microsoft.com/office/powerpoint/2010/main" val="1876747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828800" y="2502694"/>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Hoheitliche </a:t>
            </a:r>
          </a:p>
          <a:p>
            <a:pPr algn="ctr" eaLnBrk="1" hangingPunct="1"/>
            <a:r>
              <a:rPr lang="de-DE" altLang="de-DE" b="1">
                <a:solidFill>
                  <a:schemeClr val="bg1"/>
                </a:solidFill>
                <a:latin typeface="Verdana" pitchFamily="34" charset="0"/>
              </a:rPr>
              <a:t>Aufgaben</a:t>
            </a:r>
          </a:p>
        </p:txBody>
      </p:sp>
      <p:sp>
        <p:nvSpPr>
          <p:cNvPr id="12291" name="Text Box 5"/>
          <p:cNvSpPr txBox="1">
            <a:spLocks noChangeArrowheads="1"/>
          </p:cNvSpPr>
          <p:nvPr/>
        </p:nvSpPr>
        <p:spPr bwMode="auto">
          <a:xfrm>
            <a:off x="5867401" y="2514600"/>
            <a:ext cx="146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dirty="0">
                <a:solidFill>
                  <a:schemeClr val="bg1"/>
                </a:solidFill>
                <a:latin typeface="Verdana" pitchFamily="34" charset="0"/>
              </a:rPr>
              <a:t>Service</a:t>
            </a:r>
          </a:p>
        </p:txBody>
      </p:sp>
      <p:sp>
        <p:nvSpPr>
          <p:cNvPr id="199690" name="Rectangle 10"/>
          <p:cNvSpPr>
            <a:spLocks noGrp="1" noChangeArrowheads="1"/>
          </p:cNvSpPr>
          <p:nvPr>
            <p:ph type="body" sz="half" idx="1"/>
          </p:nvPr>
        </p:nvSpPr>
        <p:spPr bwMode="auto">
          <a:xfrm>
            <a:off x="459804" y="1419622"/>
            <a:ext cx="8648700" cy="327858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eaLnBrk="1" hangingPunct="1">
              <a:buNone/>
              <a:tabLst>
                <a:tab pos="952500" algn="l"/>
              </a:tabLst>
              <a:defRPr/>
            </a:pPr>
            <a:r>
              <a:rPr lang="de-DE" sz="1800" u="sng" dirty="0" smtClean="0">
                <a:latin typeface="Tahoma" panose="020B0604030504040204" pitchFamily="34" charset="0"/>
                <a:ea typeface="Tahoma" panose="020B0604030504040204" pitchFamily="34" charset="0"/>
                <a:cs typeface="Tahoma" panose="020B0604030504040204" pitchFamily="34" charset="0"/>
              </a:rPr>
              <a:t>Gesetzliche Aufgaben </a:t>
            </a:r>
            <a:r>
              <a:rPr lang="de-DE" sz="1800" dirty="0" smtClean="0">
                <a:latin typeface="Tahoma" panose="020B0604030504040204" pitchFamily="34" charset="0"/>
                <a:ea typeface="Tahoma" panose="020B0604030504040204" pitchFamily="34" charset="0"/>
                <a:cs typeface="Tahoma" panose="020B0604030504040204" pitchFamily="34" charset="0"/>
              </a:rPr>
              <a:t>(vom Staat übertragen, z.B.:) </a:t>
            </a:r>
            <a:endParaRPr lang="de-DE" sz="1600" dirty="0" smtClean="0">
              <a:latin typeface="Tahoma" panose="020B0604030504040204" pitchFamily="34" charset="0"/>
              <a:ea typeface="Tahoma" panose="020B0604030504040204" pitchFamily="34" charset="0"/>
              <a:cs typeface="Tahoma" panose="020B0604030504040204" pitchFamily="34" charset="0"/>
            </a:endParaRPr>
          </a:p>
          <a:p>
            <a:pPr marL="292100" indent="-292100" eaLnBrk="1" hangingPunct="1">
              <a:buFontTx/>
              <a:buNone/>
              <a:tabLst>
                <a:tab pos="952500" algn="l"/>
              </a:tabLst>
              <a:defRPr/>
            </a:pPr>
            <a:endParaRPr lang="de-DE" sz="1600" dirty="0" smtClean="0">
              <a:latin typeface="Tahoma" panose="020B0604030504040204" pitchFamily="34" charset="0"/>
              <a:ea typeface="Tahoma" panose="020B0604030504040204" pitchFamily="34" charset="0"/>
              <a:cs typeface="Tahoma" panose="020B0604030504040204" pitchFamily="34" charset="0"/>
            </a:endParaRPr>
          </a:p>
          <a:p>
            <a:pPr marL="952500" lvl="1" indent="-469900" eaLnBrk="1" hangingPunct="1">
              <a:buFont typeface="Wingdings" pitchFamily="2" charset="2"/>
              <a:buChar char="Ø"/>
              <a:tabLst>
                <a:tab pos="952500" algn="l"/>
              </a:tabLst>
              <a:defRPr/>
            </a:pPr>
            <a:r>
              <a:rPr lang="de-DE" sz="1600" dirty="0" smtClean="0">
                <a:latin typeface="Tahoma" panose="020B0604030504040204" pitchFamily="34" charset="0"/>
                <a:ea typeface="Tahoma" panose="020B0604030504040204" pitchFamily="34" charset="0"/>
                <a:cs typeface="Tahoma" panose="020B0604030504040204" pitchFamily="34" charset="0"/>
              </a:rPr>
              <a:t>Berufsausbildung	</a:t>
            </a:r>
          </a:p>
          <a:p>
            <a:pPr marL="952500" lvl="1" indent="-469900" eaLnBrk="1" hangingPunct="1">
              <a:buFont typeface="Wingdings" pitchFamily="2" charset="2"/>
              <a:buChar char="Ø"/>
              <a:tabLst>
                <a:tab pos="952500" algn="l"/>
              </a:tabLst>
              <a:defRPr/>
            </a:pPr>
            <a:r>
              <a:rPr lang="de-DE" sz="1600" dirty="0" smtClean="0">
                <a:latin typeface="Tahoma" panose="020B0604030504040204" pitchFamily="34" charset="0"/>
                <a:ea typeface="Tahoma" panose="020B0604030504040204" pitchFamily="34" charset="0"/>
                <a:cs typeface="Tahoma" panose="020B0604030504040204" pitchFamily="34" charset="0"/>
              </a:rPr>
              <a:t>Sachkundeprüfungen</a:t>
            </a:r>
          </a:p>
          <a:p>
            <a:pPr marL="952500" lvl="1" indent="-469900" eaLnBrk="1" hangingPunct="1">
              <a:buFont typeface="Wingdings" pitchFamily="2" charset="2"/>
              <a:buChar char="Ø"/>
              <a:tabLst>
                <a:tab pos="952500" algn="l"/>
              </a:tabLst>
              <a:defRPr/>
            </a:pPr>
            <a:r>
              <a:rPr lang="de-DE" sz="1600" dirty="0" smtClean="0">
                <a:latin typeface="Tahoma" panose="020B0604030504040204" pitchFamily="34" charset="0"/>
                <a:ea typeface="Tahoma" panose="020B0604030504040204" pitchFamily="34" charset="0"/>
                <a:cs typeface="Tahoma" panose="020B0604030504040204" pitchFamily="34" charset="0"/>
              </a:rPr>
              <a:t>Ursprungszeugnisse</a:t>
            </a:r>
          </a:p>
          <a:p>
            <a:pPr marL="952500" lvl="1" indent="-469900" eaLnBrk="1" hangingPunct="1">
              <a:buFont typeface="Wingdings" pitchFamily="2" charset="2"/>
              <a:buChar char="Ø"/>
              <a:tabLst>
                <a:tab pos="952500" algn="l"/>
              </a:tabLst>
              <a:defRPr/>
            </a:pPr>
            <a:r>
              <a:rPr lang="de-DE" sz="1600" dirty="0" smtClean="0">
                <a:latin typeface="Tahoma" panose="020B0604030504040204" pitchFamily="34" charset="0"/>
                <a:ea typeface="Tahoma" panose="020B0604030504040204" pitchFamily="34" charset="0"/>
                <a:cs typeface="Tahoma" panose="020B0604030504040204" pitchFamily="34" charset="0"/>
              </a:rPr>
              <a:t>Bestellung von Sachverständigen</a:t>
            </a:r>
          </a:p>
          <a:p>
            <a:pPr marL="952500" lvl="1" indent="-469900" eaLnBrk="1" hangingPunct="1">
              <a:buFont typeface="Wingdings" pitchFamily="2" charset="2"/>
              <a:buChar char="Ø"/>
              <a:tabLst>
                <a:tab pos="952500" algn="l"/>
              </a:tabLst>
              <a:defRPr/>
            </a:pPr>
            <a:r>
              <a:rPr lang="de-DE" sz="1600" dirty="0" smtClean="0">
                <a:latin typeface="Tahoma" panose="020B0604030504040204" pitchFamily="34" charset="0"/>
                <a:ea typeface="Tahoma" panose="020B0604030504040204" pitchFamily="34" charset="0"/>
                <a:cs typeface="Tahoma" panose="020B0604030504040204" pitchFamily="34" charset="0"/>
              </a:rPr>
              <a:t>Gutachterliche Stellungnahmen               </a:t>
            </a:r>
            <a:endParaRPr lang="de-DE" sz="1600" b="1" dirty="0" smtClean="0">
              <a:latin typeface="Tahoma" panose="020B0604030504040204" pitchFamily="34" charset="0"/>
              <a:ea typeface="Tahoma" panose="020B0604030504040204" pitchFamily="34" charset="0"/>
              <a:cs typeface="Tahoma" panose="020B0604030504040204" pitchFamily="34" charset="0"/>
            </a:endParaRPr>
          </a:p>
          <a:p>
            <a:pPr marL="292100" indent="-292100" eaLnBrk="1" hangingPunct="1">
              <a:buFontTx/>
              <a:buNone/>
              <a:tabLst>
                <a:tab pos="952500" algn="l"/>
              </a:tabLst>
              <a:defRPr/>
            </a:pPr>
            <a:endParaRPr lang="de-DE" sz="1000" dirty="0" smtClean="0">
              <a:latin typeface="Tahoma" panose="020B0604030504040204" pitchFamily="34" charset="0"/>
              <a:ea typeface="Tahoma" panose="020B0604030504040204" pitchFamily="34" charset="0"/>
              <a:cs typeface="Tahoma" panose="020B0604030504040204" pitchFamily="34" charset="0"/>
            </a:endParaRPr>
          </a:p>
          <a:p>
            <a:pPr marL="292100" indent="-292100" eaLnBrk="1" hangingPunct="1">
              <a:buFontTx/>
              <a:buNone/>
              <a:tabLst>
                <a:tab pos="952500" algn="l"/>
              </a:tabLst>
              <a:defRPr/>
            </a:pPr>
            <a:r>
              <a:rPr lang="de-DE" sz="2400" b="1" dirty="0" smtClean="0">
                <a:latin typeface="Tahoma" panose="020B0604030504040204" pitchFamily="34" charset="0"/>
                <a:ea typeface="Tahoma" panose="020B0604030504040204" pitchFamily="34" charset="0"/>
                <a:cs typeface="Tahoma" panose="020B0604030504040204" pitchFamily="34" charset="0"/>
              </a:rPr>
              <a:t>	</a:t>
            </a:r>
            <a:endParaRPr lang="de-DE"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3"/>
          <p:cNvSpPr>
            <a:spLocks noChangeArrowheads="1"/>
          </p:cNvSpPr>
          <p:nvPr/>
        </p:nvSpPr>
        <p:spPr bwMode="auto">
          <a:xfrm>
            <a:off x="3419872" y="123478"/>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Aufgaben der IHK</a:t>
            </a:r>
            <a:endParaRPr lang="de-DE" altLang="de-DE" sz="1800" dirty="0">
              <a:solidFill>
                <a:srgbClr val="003399"/>
              </a:solidFill>
              <a:latin typeface="+mj-lt"/>
            </a:endParaRPr>
          </a:p>
        </p:txBody>
      </p:sp>
    </p:spTree>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828800" y="2502694"/>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Hoheitliche </a:t>
            </a:r>
          </a:p>
          <a:p>
            <a:pPr algn="ctr" eaLnBrk="1" hangingPunct="1"/>
            <a:r>
              <a:rPr lang="de-DE" altLang="de-DE" b="1">
                <a:solidFill>
                  <a:schemeClr val="bg1"/>
                </a:solidFill>
                <a:latin typeface="Verdana" pitchFamily="34" charset="0"/>
              </a:rPr>
              <a:t>Aufgaben</a:t>
            </a:r>
          </a:p>
        </p:txBody>
      </p:sp>
      <p:sp>
        <p:nvSpPr>
          <p:cNvPr id="12291" name="Text Box 5"/>
          <p:cNvSpPr txBox="1">
            <a:spLocks noChangeArrowheads="1"/>
          </p:cNvSpPr>
          <p:nvPr/>
        </p:nvSpPr>
        <p:spPr bwMode="auto">
          <a:xfrm>
            <a:off x="5867401" y="2514600"/>
            <a:ext cx="146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dirty="0">
                <a:solidFill>
                  <a:schemeClr val="bg1"/>
                </a:solidFill>
                <a:latin typeface="Verdana" pitchFamily="34" charset="0"/>
              </a:rPr>
              <a:t>Service</a:t>
            </a:r>
          </a:p>
        </p:txBody>
      </p:sp>
      <p:sp>
        <p:nvSpPr>
          <p:cNvPr id="6" name="Rectangle 3"/>
          <p:cNvSpPr>
            <a:spLocks noChangeArrowheads="1"/>
          </p:cNvSpPr>
          <p:nvPr/>
        </p:nvSpPr>
        <p:spPr bwMode="auto">
          <a:xfrm>
            <a:off x="3419872" y="123478"/>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Aufgaben der IHK</a:t>
            </a:r>
            <a:endParaRPr lang="de-DE" altLang="de-DE" sz="1800" dirty="0">
              <a:solidFill>
                <a:srgbClr val="003399"/>
              </a:solidFill>
              <a:latin typeface="+mj-lt"/>
            </a:endParaRPr>
          </a:p>
        </p:txBody>
      </p:sp>
      <p:sp>
        <p:nvSpPr>
          <p:cNvPr id="3" name="Rechteck 2"/>
          <p:cNvSpPr/>
          <p:nvPr/>
        </p:nvSpPr>
        <p:spPr>
          <a:xfrm>
            <a:off x="485800" y="1419622"/>
            <a:ext cx="8262664" cy="2769989"/>
          </a:xfrm>
          <a:prstGeom prst="rect">
            <a:avLst/>
          </a:prstGeom>
        </p:spPr>
        <p:txBody>
          <a:bodyPr wrap="square">
            <a:spAutoFit/>
          </a:bodyPr>
          <a:lstStyle/>
          <a:p>
            <a:pPr marL="292100" indent="-292100" eaLnBrk="1" hangingPunct="1">
              <a:buFontTx/>
              <a:buNone/>
              <a:tabLst>
                <a:tab pos="952500" algn="l"/>
              </a:tabLst>
              <a:defRPr/>
            </a:pPr>
            <a:r>
              <a:rPr lang="de-DE" dirty="0">
                <a:latin typeface="Tahoma" panose="020B0604030504040204" pitchFamily="34" charset="0"/>
                <a:ea typeface="Tahoma" panose="020B0604030504040204" pitchFamily="34" charset="0"/>
                <a:cs typeface="Tahoma" panose="020B0604030504040204" pitchFamily="34" charset="0"/>
              </a:rPr>
              <a:t>Der Staat könnte derartige Aufgaben – wie in </a:t>
            </a:r>
            <a:r>
              <a:rPr lang="de-DE" dirty="0" smtClean="0">
                <a:latin typeface="Tahoma" panose="020B0604030504040204" pitchFamily="34" charset="0"/>
                <a:ea typeface="Tahoma" panose="020B0604030504040204" pitchFamily="34" charset="0"/>
                <a:cs typeface="Tahoma" panose="020B0604030504040204" pitchFamily="34" charset="0"/>
              </a:rPr>
              <a:t>anderen Ländern –</a:t>
            </a:r>
          </a:p>
          <a:p>
            <a:pPr marL="292100" indent="-292100" eaLnBrk="1" hangingPunct="1">
              <a:buFontTx/>
              <a:buNone/>
              <a:tabLst>
                <a:tab pos="952500" algn="l"/>
              </a:tabLst>
              <a:defRPr/>
            </a:pPr>
            <a:r>
              <a:rPr lang="de-DE" dirty="0" smtClean="0">
                <a:latin typeface="Tahoma" panose="020B0604030504040204" pitchFamily="34" charset="0"/>
                <a:ea typeface="Tahoma" panose="020B0604030504040204" pitchFamily="34" charset="0"/>
                <a:cs typeface="Tahoma" panose="020B0604030504040204" pitchFamily="34" charset="0"/>
              </a:rPr>
              <a:t>selbst </a:t>
            </a:r>
            <a:r>
              <a:rPr lang="de-DE" dirty="0">
                <a:latin typeface="Tahoma" panose="020B0604030504040204" pitchFamily="34" charset="0"/>
                <a:ea typeface="Tahoma" panose="020B0604030504040204" pitchFamily="34" charset="0"/>
                <a:cs typeface="Tahoma" panose="020B0604030504040204" pitchFamily="34" charset="0"/>
              </a:rPr>
              <a:t>erfüllen mit der Folge, </a:t>
            </a:r>
            <a:r>
              <a:rPr lang="de-DE" dirty="0" smtClean="0">
                <a:latin typeface="Tahoma" panose="020B0604030504040204" pitchFamily="34" charset="0"/>
                <a:ea typeface="Tahoma" panose="020B0604030504040204" pitchFamily="34" charset="0"/>
                <a:cs typeface="Tahoma" panose="020B0604030504040204" pitchFamily="34" charset="0"/>
              </a:rPr>
              <a:t>dass</a:t>
            </a:r>
            <a:br>
              <a:rPr lang="de-DE" dirty="0" smtClean="0">
                <a:latin typeface="Tahoma" panose="020B0604030504040204" pitchFamily="34" charset="0"/>
                <a:ea typeface="Tahoma" panose="020B0604030504040204" pitchFamily="34" charset="0"/>
                <a:cs typeface="Tahoma" panose="020B0604030504040204" pitchFamily="34" charset="0"/>
              </a:rPr>
            </a:br>
            <a:endParaRPr lang="de-DE" dirty="0">
              <a:latin typeface="Tahoma" panose="020B0604030504040204" pitchFamily="34" charset="0"/>
              <a:ea typeface="Tahoma" panose="020B0604030504040204" pitchFamily="34" charset="0"/>
              <a:cs typeface="Tahoma" panose="020B0604030504040204" pitchFamily="34" charset="0"/>
            </a:endParaRPr>
          </a:p>
          <a:p>
            <a:pPr marL="952500" lvl="1" indent="-469900" eaLnBrk="1" hangingPunct="1">
              <a:lnSpc>
                <a:spcPct val="150000"/>
              </a:lnSpc>
              <a:buFont typeface="Wingdings" pitchFamily="2" charset="2"/>
              <a:buChar char="Ø"/>
              <a:tabLst>
                <a:tab pos="952500" algn="l"/>
              </a:tabLst>
              <a:defRPr/>
            </a:pPr>
            <a:r>
              <a:rPr lang="de-DE" sz="1600" dirty="0">
                <a:latin typeface="Tahoma" panose="020B0604030504040204" pitchFamily="34" charset="0"/>
                <a:ea typeface="Tahoma" panose="020B0604030504040204" pitchFamily="34" charset="0"/>
                <a:cs typeface="Tahoma" panose="020B0604030504040204" pitchFamily="34" charset="0"/>
              </a:rPr>
              <a:t>die Wirtschaft ihre Einflussmöglichkeit verliert, </a:t>
            </a:r>
            <a:endParaRPr lang="de-DE" sz="1600" dirty="0" smtClean="0">
              <a:latin typeface="Tahoma" panose="020B0604030504040204" pitchFamily="34" charset="0"/>
              <a:ea typeface="Tahoma" panose="020B0604030504040204" pitchFamily="34" charset="0"/>
              <a:cs typeface="Tahoma" panose="020B0604030504040204" pitchFamily="34" charset="0"/>
            </a:endParaRPr>
          </a:p>
          <a:p>
            <a:pPr marL="952500" lvl="1" indent="-469900" eaLnBrk="1" hangingPunct="1">
              <a:lnSpc>
                <a:spcPct val="150000"/>
              </a:lnSpc>
              <a:buFont typeface="Wingdings" pitchFamily="2" charset="2"/>
              <a:buChar char="Ø"/>
              <a:tabLst>
                <a:tab pos="952500" algn="l"/>
              </a:tabLst>
              <a:defRPr/>
            </a:pPr>
            <a:r>
              <a:rPr lang="de-DE" sz="1600" dirty="0" smtClean="0">
                <a:latin typeface="Tahoma" panose="020B0604030504040204" pitchFamily="34" charset="0"/>
                <a:ea typeface="Tahoma" panose="020B0604030504040204" pitchFamily="34" charset="0"/>
                <a:cs typeface="Tahoma" panose="020B0604030504040204" pitchFamily="34" charset="0"/>
              </a:rPr>
              <a:t>IHK-Beiträge </a:t>
            </a:r>
            <a:r>
              <a:rPr lang="de-DE" sz="1600" dirty="0">
                <a:latin typeface="Tahoma" panose="020B0604030504040204" pitchFamily="34" charset="0"/>
                <a:ea typeface="Tahoma" panose="020B0604030504040204" pitchFamily="34" charset="0"/>
                <a:cs typeface="Tahoma" panose="020B0604030504040204" pitchFamily="34" charset="0"/>
              </a:rPr>
              <a:t>durch (höhere) Steuern substituiert werden und</a:t>
            </a:r>
          </a:p>
          <a:p>
            <a:pPr marL="952500" lvl="1" indent="-469900" eaLnBrk="1" hangingPunct="1">
              <a:lnSpc>
                <a:spcPct val="150000"/>
              </a:lnSpc>
              <a:buFont typeface="Wingdings" pitchFamily="2" charset="2"/>
              <a:buChar char="Ø"/>
              <a:tabLst>
                <a:tab pos="952500" algn="l"/>
              </a:tabLst>
              <a:defRPr/>
            </a:pPr>
            <a:r>
              <a:rPr lang="de-DE" sz="1600" dirty="0">
                <a:latin typeface="Tahoma" panose="020B0604030504040204" pitchFamily="34" charset="0"/>
                <a:ea typeface="Tahoma" panose="020B0604030504040204" pitchFamily="34" charset="0"/>
                <a:cs typeface="Tahoma" panose="020B0604030504040204" pitchFamily="34" charset="0"/>
              </a:rPr>
              <a:t>die Kosten für die Unternehmen insgesamt zunehmen, da bundesweit ca. </a:t>
            </a:r>
            <a:r>
              <a:rPr lang="de-DE" sz="1600" b="1" dirty="0">
                <a:latin typeface="Tahoma" panose="020B0604030504040204" pitchFamily="34" charset="0"/>
                <a:ea typeface="Tahoma" panose="020B0604030504040204" pitchFamily="34" charset="0"/>
                <a:cs typeface="Tahoma" panose="020B0604030504040204" pitchFamily="34" charset="0"/>
              </a:rPr>
              <a:t>120.000 </a:t>
            </a:r>
            <a:r>
              <a:rPr lang="de-DE" sz="1600" dirty="0">
                <a:latin typeface="Tahoma" panose="020B0604030504040204" pitchFamily="34" charset="0"/>
                <a:ea typeface="Tahoma" panose="020B0604030504040204" pitchFamily="34" charset="0"/>
                <a:cs typeface="Tahoma" panose="020B0604030504040204" pitchFamily="34" charset="0"/>
              </a:rPr>
              <a:t> Männer und Frauen aus der Wirtschaft als ehrenamtliche Prüfer angemessen vergütet werden müssen.</a:t>
            </a:r>
          </a:p>
        </p:txBody>
      </p:sp>
    </p:spTree>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828800" y="2502694"/>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Hoheitliche </a:t>
            </a:r>
          </a:p>
          <a:p>
            <a:pPr algn="ctr" eaLnBrk="1" hangingPunct="1"/>
            <a:r>
              <a:rPr lang="de-DE" altLang="de-DE" b="1">
                <a:solidFill>
                  <a:schemeClr val="bg1"/>
                </a:solidFill>
                <a:latin typeface="Verdana" pitchFamily="34" charset="0"/>
              </a:rPr>
              <a:t>Aufgaben</a:t>
            </a:r>
          </a:p>
        </p:txBody>
      </p:sp>
      <p:sp>
        <p:nvSpPr>
          <p:cNvPr id="13315" name="Text Box 3"/>
          <p:cNvSpPr txBox="1">
            <a:spLocks noChangeArrowheads="1"/>
          </p:cNvSpPr>
          <p:nvPr/>
        </p:nvSpPr>
        <p:spPr bwMode="auto">
          <a:xfrm>
            <a:off x="5867401" y="2514600"/>
            <a:ext cx="146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Service</a:t>
            </a:r>
          </a:p>
        </p:txBody>
      </p:sp>
      <p:sp>
        <p:nvSpPr>
          <p:cNvPr id="201733" name="Rectangle 5"/>
          <p:cNvSpPr>
            <a:spLocks noGrp="1" noChangeArrowheads="1"/>
          </p:cNvSpPr>
          <p:nvPr>
            <p:ph type="body" sz="half" idx="1"/>
          </p:nvPr>
        </p:nvSpPr>
        <p:spPr bwMode="auto">
          <a:xfrm>
            <a:off x="467544" y="828675"/>
            <a:ext cx="8648700" cy="38290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eaLnBrk="1" hangingPunct="1">
              <a:buNone/>
              <a:tabLst>
                <a:tab pos="952500" algn="l"/>
              </a:tabLst>
              <a:defRPr/>
            </a:pPr>
            <a:r>
              <a:rPr lang="de-DE" sz="1800" u="sng" dirty="0" smtClean="0">
                <a:latin typeface="Tahoma" panose="020B0604030504040204" pitchFamily="34" charset="0"/>
                <a:ea typeface="Tahoma" panose="020B0604030504040204" pitchFamily="34" charset="0"/>
                <a:cs typeface="Tahoma" panose="020B0604030504040204" pitchFamily="34" charset="0"/>
              </a:rPr>
              <a:t>Interessenvertretung</a:t>
            </a:r>
            <a:r>
              <a:rPr lang="de-DE" sz="2400" dirty="0" smtClean="0">
                <a:latin typeface="Tahoma" panose="020B0604030504040204" pitchFamily="34" charset="0"/>
                <a:ea typeface="Tahoma" panose="020B0604030504040204" pitchFamily="34" charset="0"/>
                <a:cs typeface="Tahoma" panose="020B0604030504040204" pitchFamily="34" charset="0"/>
              </a:rPr>
              <a:t> </a:t>
            </a:r>
          </a:p>
          <a:p>
            <a:pPr marL="292100" indent="-292100" eaLnBrk="1" hangingPunct="1">
              <a:spcBef>
                <a:spcPct val="50000"/>
              </a:spcBef>
              <a:buFontTx/>
              <a:buNone/>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	</a:t>
            </a:r>
            <a:r>
              <a:rPr lang="de-DE" sz="1600" dirty="0" smtClean="0">
                <a:latin typeface="Tahoma" panose="020B0604030504040204" pitchFamily="34" charset="0"/>
                <a:ea typeface="Tahoma" panose="020B0604030504040204" pitchFamily="34" charset="0"/>
                <a:cs typeface="Tahoma" panose="020B0604030504040204" pitchFamily="34" charset="0"/>
              </a:rPr>
              <a:t>Wir setzen uns ein für die Belange</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der regionalen Wirtschaft!</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Für einen wettbewerbsfähigen </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Standort zum Beispiel in Sachen Infrastruktur und </a:t>
            </a:r>
            <a:br>
              <a:rPr lang="de-DE" sz="1600" dirty="0" smtClean="0">
                <a:latin typeface="Tahoma" panose="020B0604030504040204" pitchFamily="34" charset="0"/>
                <a:ea typeface="Tahoma" panose="020B0604030504040204" pitchFamily="34" charset="0"/>
                <a:cs typeface="Tahoma" panose="020B0604030504040204" pitchFamily="34" charset="0"/>
              </a:rPr>
            </a:br>
            <a:r>
              <a:rPr lang="de-DE" sz="1600" dirty="0" smtClean="0">
                <a:latin typeface="Tahoma" panose="020B0604030504040204" pitchFamily="34" charset="0"/>
                <a:ea typeface="Tahoma" panose="020B0604030504040204" pitchFamily="34" charset="0"/>
                <a:cs typeface="Tahoma" panose="020B0604030504040204" pitchFamily="34" charset="0"/>
              </a:rPr>
              <a:t>Steuern:</a:t>
            </a:r>
          </a:p>
          <a:p>
            <a:pPr marL="292100" indent="-292100" eaLnBrk="1" hangingPunct="1">
              <a:spcBef>
                <a:spcPct val="50000"/>
              </a:spcBef>
              <a:buFontTx/>
              <a:buNone/>
              <a:tabLst>
                <a:tab pos="952500" algn="l"/>
              </a:tabLst>
              <a:defRPr/>
            </a:pPr>
            <a:r>
              <a:rPr lang="de-DE" sz="1800" b="1" dirty="0" smtClean="0">
                <a:solidFill>
                  <a:schemeClr val="bg2"/>
                </a:solidFill>
                <a:latin typeface="Tahoma" panose="020B0604030504040204" pitchFamily="34" charset="0"/>
                <a:ea typeface="Tahoma" panose="020B0604030504040204" pitchFamily="34" charset="0"/>
                <a:cs typeface="Tahoma" panose="020B0604030504040204" pitchFamily="34" charset="0"/>
              </a:rPr>
              <a:t/>
            </a:r>
            <a:br>
              <a:rPr lang="de-DE" sz="1800" b="1" dirty="0" smtClean="0">
                <a:solidFill>
                  <a:schemeClr val="bg2"/>
                </a:solidFill>
                <a:latin typeface="Tahoma" panose="020B0604030504040204" pitchFamily="34" charset="0"/>
                <a:ea typeface="Tahoma" panose="020B0604030504040204" pitchFamily="34" charset="0"/>
                <a:cs typeface="Tahoma" panose="020B0604030504040204" pitchFamily="34" charset="0"/>
              </a:rPr>
            </a:br>
            <a:endParaRPr lang="de-DE" sz="1800" dirty="0" smtClean="0">
              <a:latin typeface="Tahoma" panose="020B0604030504040204" pitchFamily="34" charset="0"/>
              <a:ea typeface="Tahoma" panose="020B0604030504040204" pitchFamily="34" charset="0"/>
              <a:cs typeface="Tahoma" panose="020B0604030504040204" pitchFamily="34" charset="0"/>
            </a:endParaRPr>
          </a:p>
          <a:p>
            <a:pPr marL="952500" lvl="1" indent="-469900" eaLnBrk="1" hangingPunct="1">
              <a:spcBef>
                <a:spcPct val="50000"/>
              </a:spcBef>
              <a:buFont typeface="Wingdings" pitchFamily="2" charset="2"/>
              <a:buNone/>
              <a:tabLst>
                <a:tab pos="952500" algn="l"/>
              </a:tabLst>
              <a:defRPr/>
            </a:pPr>
            <a:endParaRPr lang="de-DE" sz="20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317" name="Object 6"/>
          <p:cNvGraphicFramePr>
            <a:graphicFrameLocks noChangeAspect="1"/>
          </p:cNvGraphicFramePr>
          <p:nvPr>
            <p:extLst/>
          </p:nvPr>
        </p:nvGraphicFramePr>
        <p:xfrm>
          <a:off x="5867400" y="3127620"/>
          <a:ext cx="2232991" cy="1424623"/>
        </p:xfrm>
        <a:graphic>
          <a:graphicData uri="http://schemas.openxmlformats.org/presentationml/2006/ole">
            <mc:AlternateContent xmlns:mc="http://schemas.openxmlformats.org/markup-compatibility/2006">
              <mc:Choice xmlns:v="urn:schemas-microsoft-com:vml" Requires="v">
                <p:oleObj spid="_x0000_s1026" name="Image" r:id="rId3" imgW="2095238" imgH="1422222" progId="PhotoshopElements.Image.6">
                  <p:embed/>
                </p:oleObj>
              </mc:Choice>
              <mc:Fallback>
                <p:oleObj name="Image" r:id="rId3" imgW="2095238" imgH="1422222" progId="PhotoshopElements.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127620"/>
                        <a:ext cx="2232991" cy="1424623"/>
                      </a:xfrm>
                      <a:prstGeom prst="rect">
                        <a:avLst/>
                      </a:prstGeom>
                      <a:noFill/>
                      <a:ln>
                        <a:noFill/>
                      </a:ln>
                      <a:effectLst/>
                    </p:spPr>
                  </p:pic>
                </p:oleObj>
              </mc:Fallback>
            </mc:AlternateContent>
          </a:graphicData>
        </a:graphic>
      </p:graphicFrame>
      <p:sp>
        <p:nvSpPr>
          <p:cNvPr id="12" name="Rectangle 3"/>
          <p:cNvSpPr>
            <a:spLocks noChangeArrowheads="1"/>
          </p:cNvSpPr>
          <p:nvPr/>
        </p:nvSpPr>
        <p:spPr bwMode="auto">
          <a:xfrm>
            <a:off x="3419872" y="123478"/>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Aufgaben der IHK</a:t>
            </a:r>
            <a:endParaRPr lang="de-DE" altLang="de-DE" sz="1800" dirty="0">
              <a:solidFill>
                <a:srgbClr val="003399"/>
              </a:solidFill>
              <a:latin typeface="+mj-lt"/>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125" y="885478"/>
            <a:ext cx="2613169" cy="204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2764304"/>
            <a:ext cx="2889273" cy="188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828800" y="2502694"/>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Hoheitliche </a:t>
            </a:r>
          </a:p>
          <a:p>
            <a:pPr algn="ctr" eaLnBrk="1" hangingPunct="1"/>
            <a:r>
              <a:rPr lang="de-DE" altLang="de-DE" b="1">
                <a:solidFill>
                  <a:schemeClr val="bg1"/>
                </a:solidFill>
                <a:latin typeface="Verdana" pitchFamily="34" charset="0"/>
              </a:rPr>
              <a:t>Aufgaben</a:t>
            </a:r>
          </a:p>
        </p:txBody>
      </p:sp>
      <p:sp>
        <p:nvSpPr>
          <p:cNvPr id="14339" name="Text Box 3"/>
          <p:cNvSpPr txBox="1">
            <a:spLocks noChangeArrowheads="1"/>
          </p:cNvSpPr>
          <p:nvPr/>
        </p:nvSpPr>
        <p:spPr bwMode="auto">
          <a:xfrm>
            <a:off x="5867401" y="2514600"/>
            <a:ext cx="146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Service</a:t>
            </a:r>
          </a:p>
        </p:txBody>
      </p:sp>
      <p:sp>
        <p:nvSpPr>
          <p:cNvPr id="200709" name="Rectangle 5"/>
          <p:cNvSpPr>
            <a:spLocks noGrp="1" noChangeArrowheads="1"/>
          </p:cNvSpPr>
          <p:nvPr>
            <p:ph type="body" sz="half" idx="1"/>
          </p:nvPr>
        </p:nvSpPr>
        <p:spPr bwMode="auto">
          <a:xfrm>
            <a:off x="459804" y="907852"/>
            <a:ext cx="8648700" cy="38290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None/>
              <a:tabLst>
                <a:tab pos="952500" algn="l"/>
              </a:tabLst>
              <a:defRPr/>
            </a:pPr>
            <a:r>
              <a:rPr lang="de-DE" sz="1800" u="sng" dirty="0" smtClean="0">
                <a:latin typeface="Tahoma" panose="020B0604030504040204" pitchFamily="34" charset="0"/>
                <a:ea typeface="Tahoma" panose="020B0604030504040204" pitchFamily="34" charset="0"/>
                <a:cs typeface="Tahoma" panose="020B0604030504040204" pitchFamily="34" charset="0"/>
              </a:rPr>
              <a:t>Service</a:t>
            </a:r>
            <a:r>
              <a:rPr lang="de-DE" sz="1800" dirty="0" smtClean="0">
                <a:latin typeface="Tahoma" panose="020B0604030504040204" pitchFamily="34" charset="0"/>
                <a:ea typeface="Tahoma" panose="020B0604030504040204" pitchFamily="34" charset="0"/>
                <a:cs typeface="Tahoma" panose="020B0604030504040204" pitchFamily="34" charset="0"/>
              </a:rPr>
              <a:t> </a:t>
            </a:r>
          </a:p>
          <a:p>
            <a:pPr marL="292100" indent="-292100" eaLnBrk="1" hangingPunct="1">
              <a:lnSpc>
                <a:spcPct val="90000"/>
              </a:lnSpc>
              <a:buFontTx/>
              <a:buNone/>
              <a:tabLst>
                <a:tab pos="952500" algn="l"/>
              </a:tabLst>
              <a:defRPr/>
            </a:pPr>
            <a:endParaRPr lang="de-DE" sz="1800" dirty="0" smtClean="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a:p>
            <a:pPr marL="952500" lvl="1" indent="-46990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Beratung</a:t>
            </a:r>
          </a:p>
          <a:p>
            <a:pPr marL="1530350" lvl="2" indent="-28575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in Aus- und Weiterbildungsfragen </a:t>
            </a:r>
          </a:p>
          <a:p>
            <a:pPr marL="1530350" lvl="2" indent="-28575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von Existenzgründern</a:t>
            </a:r>
          </a:p>
          <a:p>
            <a:pPr marL="1530350" lvl="2" indent="-28575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zu technologischen Entwicklungen</a:t>
            </a:r>
          </a:p>
          <a:p>
            <a:pPr marL="1530350" lvl="2" indent="-28575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in Steuer-, Technologie- und Umweltfragen</a:t>
            </a:r>
          </a:p>
          <a:p>
            <a:pPr marL="1530350" lvl="2" indent="-28575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in Sachen Ex- und Import </a:t>
            </a:r>
          </a:p>
          <a:p>
            <a:pPr marL="1530350" lvl="2" indent="-28575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Rechtsauskünfte (Unternehmensrecht)</a:t>
            </a:r>
          </a:p>
          <a:p>
            <a:pPr marL="1530350" lvl="2" indent="-285750" eaLnBrk="1" hangingPunct="1">
              <a:lnSpc>
                <a:spcPct val="90000"/>
              </a:lnSpc>
              <a:buFont typeface="Wingdings" pitchFamily="2" charset="2"/>
              <a:buNone/>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und </a:t>
            </a:r>
            <a:r>
              <a:rPr lang="de-DE" sz="1800" dirty="0" err="1" smtClean="0">
                <a:latin typeface="Tahoma" panose="020B0604030504040204" pitchFamily="34" charset="0"/>
                <a:ea typeface="Tahoma" panose="020B0604030504040204" pitchFamily="34" charset="0"/>
                <a:cs typeface="Tahoma" panose="020B0604030504040204" pitchFamily="34" charset="0"/>
              </a:rPr>
              <a:t>und</a:t>
            </a:r>
            <a:r>
              <a:rPr lang="de-DE" sz="1800" dirty="0" smtClean="0">
                <a:latin typeface="Tahoma" panose="020B0604030504040204" pitchFamily="34" charset="0"/>
                <a:ea typeface="Tahoma" panose="020B0604030504040204" pitchFamily="34" charset="0"/>
                <a:cs typeface="Tahoma" panose="020B0604030504040204" pitchFamily="34" charset="0"/>
              </a:rPr>
              <a:t> </a:t>
            </a:r>
            <a:r>
              <a:rPr lang="de-DE" sz="1800" dirty="0" err="1" smtClean="0">
                <a:latin typeface="Tahoma" panose="020B0604030504040204" pitchFamily="34" charset="0"/>
                <a:ea typeface="Tahoma" panose="020B0604030504040204" pitchFamily="34" charset="0"/>
                <a:cs typeface="Tahoma" panose="020B0604030504040204" pitchFamily="34" charset="0"/>
              </a:rPr>
              <a:t>und</a:t>
            </a:r>
            <a:r>
              <a:rPr lang="de-DE" sz="1800" dirty="0" smtClean="0">
                <a:latin typeface="Tahoma" panose="020B0604030504040204" pitchFamily="34" charset="0"/>
                <a:ea typeface="Tahoma" panose="020B0604030504040204" pitchFamily="34" charset="0"/>
                <a:cs typeface="Tahoma" panose="020B0604030504040204" pitchFamily="34" charset="0"/>
              </a:rPr>
              <a:t> ...</a:t>
            </a:r>
            <a:br>
              <a:rPr lang="de-DE" sz="1800" dirty="0" smtClean="0">
                <a:latin typeface="Tahoma" panose="020B0604030504040204" pitchFamily="34" charset="0"/>
                <a:ea typeface="Tahoma" panose="020B0604030504040204" pitchFamily="34" charset="0"/>
                <a:cs typeface="Tahoma" panose="020B0604030504040204" pitchFamily="34" charset="0"/>
              </a:rPr>
            </a:br>
            <a:endParaRPr lang="de-DE" sz="1800" dirty="0" smtClean="0">
              <a:latin typeface="Tahoma" panose="020B0604030504040204" pitchFamily="34" charset="0"/>
              <a:ea typeface="Tahoma" panose="020B0604030504040204" pitchFamily="34" charset="0"/>
              <a:cs typeface="Tahoma" panose="020B0604030504040204" pitchFamily="34" charset="0"/>
            </a:endParaRPr>
          </a:p>
        </p:txBody>
      </p:sp>
      <p:sp>
        <p:nvSpPr>
          <p:cNvPr id="7" name="Rectangle 3"/>
          <p:cNvSpPr>
            <a:spLocks noChangeArrowheads="1"/>
          </p:cNvSpPr>
          <p:nvPr/>
        </p:nvSpPr>
        <p:spPr bwMode="auto">
          <a:xfrm>
            <a:off x="3419872" y="123478"/>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Aufgaben der IHK</a:t>
            </a:r>
            <a:endParaRPr lang="de-DE" altLang="de-DE" sz="1800" dirty="0">
              <a:solidFill>
                <a:srgbClr val="003399"/>
              </a:solidFill>
              <a:latin typeface="+mj-lt"/>
            </a:endParaRPr>
          </a:p>
        </p:txBody>
      </p:sp>
    </p:spTree>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828800" y="2502694"/>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Hoheitliche </a:t>
            </a:r>
          </a:p>
          <a:p>
            <a:pPr algn="ctr" eaLnBrk="1" hangingPunct="1"/>
            <a:r>
              <a:rPr lang="de-DE" altLang="de-DE" b="1">
                <a:solidFill>
                  <a:schemeClr val="bg1"/>
                </a:solidFill>
                <a:latin typeface="Verdana" pitchFamily="34" charset="0"/>
              </a:rPr>
              <a:t>Aufgaben</a:t>
            </a:r>
          </a:p>
        </p:txBody>
      </p:sp>
      <p:sp>
        <p:nvSpPr>
          <p:cNvPr id="14339" name="Text Box 3"/>
          <p:cNvSpPr txBox="1">
            <a:spLocks noChangeArrowheads="1"/>
          </p:cNvSpPr>
          <p:nvPr/>
        </p:nvSpPr>
        <p:spPr bwMode="auto">
          <a:xfrm>
            <a:off x="5867401" y="2514600"/>
            <a:ext cx="146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r>
              <a:rPr lang="de-DE" altLang="de-DE" b="1">
                <a:solidFill>
                  <a:schemeClr val="bg1"/>
                </a:solidFill>
                <a:latin typeface="Verdana" pitchFamily="34" charset="0"/>
              </a:rPr>
              <a:t>Service</a:t>
            </a:r>
          </a:p>
        </p:txBody>
      </p:sp>
      <p:sp>
        <p:nvSpPr>
          <p:cNvPr id="200709" name="Rectangle 5"/>
          <p:cNvSpPr>
            <a:spLocks noGrp="1" noChangeArrowheads="1"/>
          </p:cNvSpPr>
          <p:nvPr>
            <p:ph type="body" sz="half" idx="1"/>
          </p:nvPr>
        </p:nvSpPr>
        <p:spPr bwMode="auto">
          <a:xfrm>
            <a:off x="459804" y="907852"/>
            <a:ext cx="8648700" cy="38290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None/>
              <a:tabLst>
                <a:tab pos="952500" algn="l"/>
              </a:tabLst>
              <a:defRPr/>
            </a:pPr>
            <a:r>
              <a:rPr lang="de-DE" sz="1800" u="sng" dirty="0" smtClean="0">
                <a:latin typeface="Tahoma" panose="020B0604030504040204" pitchFamily="34" charset="0"/>
                <a:ea typeface="Tahoma" panose="020B0604030504040204" pitchFamily="34" charset="0"/>
                <a:cs typeface="Tahoma" panose="020B0604030504040204" pitchFamily="34" charset="0"/>
              </a:rPr>
              <a:t>Service</a:t>
            </a:r>
            <a:r>
              <a:rPr lang="de-DE" sz="1800" dirty="0" smtClean="0">
                <a:latin typeface="Tahoma" panose="020B0604030504040204" pitchFamily="34" charset="0"/>
                <a:ea typeface="Tahoma" panose="020B0604030504040204" pitchFamily="34" charset="0"/>
                <a:cs typeface="Tahoma" panose="020B0604030504040204" pitchFamily="34" charset="0"/>
              </a:rPr>
              <a:t> </a:t>
            </a:r>
          </a:p>
          <a:p>
            <a:pPr marL="292100" indent="-292100" eaLnBrk="1" hangingPunct="1">
              <a:lnSpc>
                <a:spcPct val="90000"/>
              </a:lnSpc>
              <a:buFontTx/>
              <a:buNone/>
              <a:tabLst>
                <a:tab pos="952500" algn="l"/>
              </a:tabLst>
              <a:defRPr/>
            </a:pPr>
            <a:endParaRPr lang="de-DE" sz="1800" dirty="0" smtClean="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a:p>
            <a:pPr marL="952500" lvl="1" indent="-469900" eaLnBrk="1" hangingPunct="1">
              <a:lnSpc>
                <a:spcPct val="90000"/>
              </a:lnSpc>
              <a:buFont typeface="Wingdings" pitchFamily="2" charset="2"/>
              <a:buChar char="Ø"/>
              <a:tabLst>
                <a:tab pos="952500" algn="l"/>
              </a:tabLst>
              <a:defRPr/>
            </a:pPr>
            <a:r>
              <a:rPr lang="de-DE" sz="1800" dirty="0">
                <a:latin typeface="Tahoma" panose="020B0604030504040204" pitchFamily="34" charset="0"/>
                <a:ea typeface="Tahoma" panose="020B0604030504040204" pitchFamily="34" charset="0"/>
                <a:cs typeface="Tahoma" panose="020B0604030504040204" pitchFamily="34" charset="0"/>
              </a:rPr>
              <a:t>IHK-Magazin, Merkblätter, Broschüren, Newsletter</a:t>
            </a:r>
          </a:p>
          <a:p>
            <a:pPr marL="952500" lvl="1" indent="-469900" eaLnBrk="1" hangingPunct="1">
              <a:lnSpc>
                <a:spcPct val="90000"/>
              </a:lnSpc>
              <a:buFont typeface="Wingdings" pitchFamily="2" charset="2"/>
              <a:buChar char="Ø"/>
              <a:tabLst>
                <a:tab pos="952500" algn="l"/>
              </a:tabLst>
              <a:defRPr/>
            </a:pPr>
            <a:r>
              <a:rPr lang="de-DE" sz="1800" dirty="0">
                <a:latin typeface="Tahoma" panose="020B0604030504040204" pitchFamily="34" charset="0"/>
                <a:ea typeface="Tahoma" panose="020B0604030504040204" pitchFamily="34" charset="0"/>
                <a:cs typeface="Tahoma" panose="020B0604030504040204" pitchFamily="34" charset="0"/>
              </a:rPr>
              <a:t>Technologiebörse, Recyclingbörse, Lehrstellenbörse	</a:t>
            </a:r>
          </a:p>
          <a:p>
            <a:pPr marL="952500" lvl="1" indent="-469900" eaLnBrk="1" hangingPunct="1">
              <a:lnSpc>
                <a:spcPct val="90000"/>
              </a:lnSpc>
              <a:buFont typeface="Wingdings" pitchFamily="2" charset="2"/>
              <a:buChar char="Ø"/>
              <a:tabLst>
                <a:tab pos="952500" algn="l"/>
              </a:tabLst>
              <a:defRPr/>
            </a:pPr>
            <a:r>
              <a:rPr lang="de-DE" sz="1800" dirty="0">
                <a:latin typeface="Tahoma" panose="020B0604030504040204" pitchFamily="34" charset="0"/>
                <a:ea typeface="Tahoma" panose="020B0604030504040204" pitchFamily="34" charset="0"/>
                <a:cs typeface="Tahoma" panose="020B0604030504040204" pitchFamily="34" charset="0"/>
              </a:rPr>
              <a:t>Foren (Finanzwirtschaft, Export, </a:t>
            </a:r>
            <a:r>
              <a:rPr lang="de-DE" sz="1800" dirty="0" smtClean="0">
                <a:latin typeface="Tahoma" panose="020B0604030504040204" pitchFamily="34" charset="0"/>
                <a:ea typeface="Tahoma" panose="020B0604030504040204" pitchFamily="34" charset="0"/>
                <a:cs typeface="Tahoma" panose="020B0604030504040204" pitchFamily="34" charset="0"/>
              </a:rPr>
              <a:t/>
            </a:r>
            <a:br>
              <a:rPr lang="de-DE" sz="1800" dirty="0" smtClean="0">
                <a:latin typeface="Tahoma" panose="020B0604030504040204" pitchFamily="34" charset="0"/>
                <a:ea typeface="Tahoma" panose="020B0604030504040204" pitchFamily="34" charset="0"/>
                <a:cs typeface="Tahoma" panose="020B0604030504040204" pitchFamily="34" charset="0"/>
              </a:rPr>
            </a:br>
            <a:r>
              <a:rPr lang="de-DE" sz="1800" dirty="0" smtClean="0">
                <a:latin typeface="Tahoma" panose="020B0604030504040204" pitchFamily="34" charset="0"/>
                <a:ea typeface="Tahoma" panose="020B0604030504040204" pitchFamily="34" charset="0"/>
                <a:cs typeface="Tahoma" panose="020B0604030504040204" pitchFamily="34" charset="0"/>
              </a:rPr>
              <a:t>Industrieller </a:t>
            </a:r>
            <a:r>
              <a:rPr lang="de-DE" sz="1800" dirty="0">
                <a:latin typeface="Tahoma" panose="020B0604030504040204" pitchFamily="34" charset="0"/>
                <a:ea typeface="Tahoma" panose="020B0604030504040204" pitchFamily="34" charset="0"/>
                <a:cs typeface="Tahoma" panose="020B0604030504040204" pitchFamily="34" charset="0"/>
              </a:rPr>
              <a:t>Einkauf, Telekommunikation u.a.)</a:t>
            </a:r>
          </a:p>
          <a:p>
            <a:pPr marL="952500" lvl="1" indent="-46990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Mentoren-Service</a:t>
            </a:r>
          </a:p>
          <a:p>
            <a:pPr marL="952500" lvl="1" indent="-46990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Azubi-Finder</a:t>
            </a:r>
          </a:p>
          <a:p>
            <a:pPr marL="952500" lvl="1" indent="-469900" eaLnBrk="1" hangingPunct="1">
              <a:lnSpc>
                <a:spcPct val="90000"/>
              </a:lnSpc>
              <a:buFont typeface="Wingdings" pitchFamily="2" charset="2"/>
              <a:buChar char="Ø"/>
              <a:tabLst>
                <a:tab pos="952500" algn="l"/>
              </a:tabLst>
              <a:defRPr/>
            </a:pPr>
            <a:r>
              <a:rPr lang="de-DE" sz="1800" dirty="0" err="1" smtClean="0">
                <a:latin typeface="Tahoma" panose="020B0604030504040204" pitchFamily="34" charset="0"/>
                <a:ea typeface="Tahoma" panose="020B0604030504040204" pitchFamily="34" charset="0"/>
                <a:cs typeface="Tahoma" panose="020B0604030504040204" pitchFamily="34" charset="0"/>
              </a:rPr>
              <a:t>Crossmentoring</a:t>
            </a:r>
            <a:endParaRPr lang="de-DE" sz="1800" dirty="0" smtClean="0">
              <a:latin typeface="Tahoma" panose="020B0604030504040204" pitchFamily="34" charset="0"/>
              <a:ea typeface="Tahoma" panose="020B0604030504040204" pitchFamily="34" charset="0"/>
              <a:cs typeface="Tahoma" panose="020B0604030504040204" pitchFamily="34" charset="0"/>
            </a:endParaRPr>
          </a:p>
          <a:p>
            <a:pPr marL="952500" lvl="1" indent="-469900" eaLnBrk="1" hangingPunct="1">
              <a:lnSpc>
                <a:spcPct val="90000"/>
              </a:lnSpc>
              <a:buFont typeface="Wingdings" pitchFamily="2" charset="2"/>
              <a:buChar char="Ø"/>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„Spurwechsel“</a:t>
            </a:r>
            <a:endParaRPr lang="de-DE" sz="1800" dirty="0">
              <a:latin typeface="Tahoma" panose="020B0604030504040204" pitchFamily="34" charset="0"/>
              <a:ea typeface="Tahoma" panose="020B0604030504040204" pitchFamily="34" charset="0"/>
              <a:cs typeface="Tahoma" panose="020B0604030504040204" pitchFamily="34" charset="0"/>
            </a:endParaRPr>
          </a:p>
          <a:p>
            <a:pPr marL="952500" lvl="1" indent="-469900" eaLnBrk="1" hangingPunct="1">
              <a:lnSpc>
                <a:spcPct val="90000"/>
              </a:lnSpc>
              <a:buFont typeface="Wingdings" pitchFamily="2" charset="2"/>
              <a:buChar char="Ø"/>
              <a:tabLst>
                <a:tab pos="952500" algn="l"/>
              </a:tabLst>
              <a:defRPr/>
            </a:pPr>
            <a:r>
              <a:rPr lang="de-DE" sz="1800" dirty="0">
                <a:latin typeface="Tahoma" panose="020B0604030504040204" pitchFamily="34" charset="0"/>
                <a:ea typeface="Tahoma" panose="020B0604030504040204" pitchFamily="34" charset="0"/>
                <a:cs typeface="Tahoma" panose="020B0604030504040204" pitchFamily="34" charset="0"/>
              </a:rPr>
              <a:t>Wirtschaftsjunioren, IHC</a:t>
            </a:r>
            <a:r>
              <a:rPr lang="de-DE" sz="1800"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p>
          <a:p>
            <a:pPr marL="482600" lvl="1" indent="0" eaLnBrk="1" hangingPunct="1">
              <a:lnSpc>
                <a:spcPct val="90000"/>
              </a:lnSpc>
              <a:buNone/>
              <a:tabLst>
                <a:tab pos="952500" algn="l"/>
              </a:tabLst>
              <a:defRPr/>
            </a:pPr>
            <a:r>
              <a:rPr lang="de-DE" sz="1800" dirty="0" smtClean="0">
                <a:latin typeface="Tahoma" panose="020B0604030504040204" pitchFamily="34" charset="0"/>
                <a:ea typeface="Tahoma" panose="020B0604030504040204" pitchFamily="34" charset="0"/>
                <a:cs typeface="Tahoma" panose="020B0604030504040204" pitchFamily="34" charset="0"/>
              </a:rPr>
              <a:t/>
            </a:r>
            <a:br>
              <a:rPr lang="de-DE" sz="1800" dirty="0" smtClean="0">
                <a:latin typeface="Tahoma" panose="020B0604030504040204" pitchFamily="34" charset="0"/>
                <a:ea typeface="Tahoma" panose="020B0604030504040204" pitchFamily="34" charset="0"/>
                <a:cs typeface="Tahoma" panose="020B0604030504040204" pitchFamily="34" charset="0"/>
              </a:rPr>
            </a:br>
            <a:endParaRPr lang="de-DE" sz="1800" dirty="0" smtClean="0">
              <a:latin typeface="Tahoma" panose="020B0604030504040204" pitchFamily="34" charset="0"/>
              <a:ea typeface="Tahoma" panose="020B0604030504040204" pitchFamily="34" charset="0"/>
              <a:cs typeface="Tahoma" panose="020B0604030504040204" pitchFamily="34" charset="0"/>
            </a:endParaRPr>
          </a:p>
        </p:txBody>
      </p:sp>
      <p:sp>
        <p:nvSpPr>
          <p:cNvPr id="7" name="Rectangle 3"/>
          <p:cNvSpPr>
            <a:spLocks noChangeArrowheads="1"/>
          </p:cNvSpPr>
          <p:nvPr/>
        </p:nvSpPr>
        <p:spPr bwMode="auto">
          <a:xfrm>
            <a:off x="3419872" y="123478"/>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r" eaLnBrk="1" hangingPunct="1"/>
            <a:r>
              <a:rPr lang="de-DE" altLang="de-DE" sz="2400" dirty="0" smtClean="0">
                <a:solidFill>
                  <a:srgbClr val="003399"/>
                </a:solidFill>
                <a:latin typeface="+mj-lt"/>
              </a:rPr>
              <a:t>Aufgaben der IHK</a:t>
            </a:r>
            <a:endParaRPr lang="de-DE" altLang="de-DE" sz="1800" dirty="0">
              <a:solidFill>
                <a:srgbClr val="003399"/>
              </a:solidFill>
              <a:latin typeface="+mj-l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7729" y="3123008"/>
            <a:ext cx="2413334" cy="6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235" y="2796747"/>
            <a:ext cx="2463924" cy="65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688" y="807937"/>
            <a:ext cx="1433613" cy="195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5549" y="3723961"/>
            <a:ext cx="2127378" cy="70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Words>
  <Application>Microsoft Office PowerPoint</Application>
  <PresentationFormat>Bildschirmpräsentation (16:9)</PresentationFormat>
  <Paragraphs>140</Paragraphs>
  <Slides>15</Slides>
  <Notes>5</Notes>
  <HiddenSlides>1</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15</vt:i4>
      </vt:variant>
    </vt:vector>
  </HeadingPairs>
  <TitlesOfParts>
    <vt:vector size="18" baseType="lpstr">
      <vt:lpstr>1_Larissa</vt:lpstr>
      <vt:lpstr>Larissa</vt:lpstr>
      <vt:lpstr>Image</vt:lpstr>
      <vt:lpstr>Willkommen  in der IHK Arnsberg, Hellweg-Sauerland    Stand Arnsberg, 30. März 2017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Severin, Stefan</dc:creator>
  <cp:lastModifiedBy>Wrona, Silke</cp:lastModifiedBy>
  <cp:revision>17</cp:revision>
  <dcterms:created xsi:type="dcterms:W3CDTF">2017-03-23T09:50:10Z</dcterms:created>
  <dcterms:modified xsi:type="dcterms:W3CDTF">2017-08-04T07:37:45Z</dcterms:modified>
</cp:coreProperties>
</file>