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89" r:id="rId2"/>
  </p:sldMasterIdLst>
  <p:notesMasterIdLst>
    <p:notesMasterId r:id="rId16"/>
  </p:notesMasterIdLst>
  <p:sldIdLst>
    <p:sldId id="458" r:id="rId3"/>
    <p:sldId id="663" r:id="rId4"/>
    <p:sldId id="667" r:id="rId5"/>
    <p:sldId id="595" r:id="rId6"/>
    <p:sldId id="666" r:id="rId7"/>
    <p:sldId id="623" r:id="rId8"/>
    <p:sldId id="633" r:id="rId9"/>
    <p:sldId id="641" r:id="rId10"/>
    <p:sldId id="644" r:id="rId11"/>
    <p:sldId id="640" r:id="rId12"/>
    <p:sldId id="629" r:id="rId13"/>
    <p:sldId id="645" r:id="rId14"/>
    <p:sldId id="668" r:id="rId15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CC82130-CA06-4640-9B9F-AA06429AFF40}">
          <p14:sldIdLst>
            <p14:sldId id="458"/>
            <p14:sldId id="663"/>
            <p14:sldId id="667"/>
            <p14:sldId id="595"/>
            <p14:sldId id="666"/>
            <p14:sldId id="623"/>
            <p14:sldId id="633"/>
            <p14:sldId id="641"/>
            <p14:sldId id="644"/>
            <p14:sldId id="640"/>
            <p14:sldId id="629"/>
            <p14:sldId id="645"/>
            <p14:sldId id="6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B7E"/>
    <a:srgbClr val="D0D8E8"/>
    <a:srgbClr val="003882"/>
    <a:srgbClr val="B3D4FF"/>
    <a:srgbClr val="009900"/>
    <a:srgbClr val="0033CC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991" autoAdjust="0"/>
  </p:normalViewPr>
  <p:slideViewPr>
    <p:cSldViewPr snapToGrid="0">
      <p:cViewPr varScale="1">
        <p:scale>
          <a:sx n="70" d="100"/>
          <a:sy n="70" d="100"/>
        </p:scale>
        <p:origin x="11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9E5AD-3741-48C3-AB90-1ABB9F70231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96E49FF-B91D-4A87-9746-5F38D196EDCF}">
      <dgm:prSet phldrT="[Text]" custT="1"/>
      <dgm:spPr>
        <a:solidFill>
          <a:srgbClr val="003882"/>
        </a:solidFill>
      </dgm:spPr>
      <dgm:t>
        <a:bodyPr/>
        <a:lstStyle/>
        <a:p>
          <a:r>
            <a:rPr lang="de-DE" sz="2000" dirty="0"/>
            <a:t>Integrative Kompetenzen </a:t>
          </a:r>
        </a:p>
        <a:p>
          <a:r>
            <a:rPr lang="de-DE" sz="1600" dirty="0"/>
            <a:t>(inkl. elektronische Geschäftsprozesse)</a:t>
          </a:r>
        </a:p>
      </dgm:t>
    </dgm:pt>
    <dgm:pt modelId="{7A4E47CA-1539-40E2-98C9-05E57A623BC7}" type="parTrans" cxnId="{5A817314-64AE-4A0F-A8C3-8AF64BAEE075}">
      <dgm:prSet/>
      <dgm:spPr/>
      <dgm:t>
        <a:bodyPr/>
        <a:lstStyle/>
        <a:p>
          <a:endParaRPr lang="de-DE"/>
        </a:p>
      </dgm:t>
    </dgm:pt>
    <dgm:pt modelId="{206AE972-A5BB-41FA-9F6D-7C1C22A965DA}" type="sibTrans" cxnId="{5A817314-64AE-4A0F-A8C3-8AF64BAEE075}">
      <dgm:prSet/>
      <dgm:spPr/>
      <dgm:t>
        <a:bodyPr/>
        <a:lstStyle/>
        <a:p>
          <a:endParaRPr lang="de-DE"/>
        </a:p>
      </dgm:t>
    </dgm:pt>
    <dgm:pt modelId="{2F92A4A4-9891-4768-A767-DCDCC97C9673}" type="pres">
      <dgm:prSet presAssocID="{4EE9E5AD-3741-48C3-AB90-1ABB9F702315}" presName="diagram" presStyleCnt="0">
        <dgm:presLayoutVars>
          <dgm:dir/>
          <dgm:resizeHandles val="exact"/>
        </dgm:presLayoutVars>
      </dgm:prSet>
      <dgm:spPr/>
    </dgm:pt>
    <dgm:pt modelId="{25BB790F-F112-4F5A-AF1A-7E8B2B2E9C8A}" type="pres">
      <dgm:prSet presAssocID="{796E49FF-B91D-4A87-9746-5F38D196EDCF}" presName="node" presStyleLbl="node1" presStyleIdx="0" presStyleCnt="1" custScaleX="249137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5A817314-64AE-4A0F-A8C3-8AF64BAEE075}" srcId="{4EE9E5AD-3741-48C3-AB90-1ABB9F702315}" destId="{796E49FF-B91D-4A87-9746-5F38D196EDCF}" srcOrd="0" destOrd="0" parTransId="{7A4E47CA-1539-40E2-98C9-05E57A623BC7}" sibTransId="{206AE972-A5BB-41FA-9F6D-7C1C22A965DA}"/>
    <dgm:cxn modelId="{A669AA29-8CE8-49C7-A3BB-AF697377644F}" type="presOf" srcId="{4EE9E5AD-3741-48C3-AB90-1ABB9F702315}" destId="{2F92A4A4-9891-4768-A767-DCDCC97C9673}" srcOrd="0" destOrd="0" presId="urn:microsoft.com/office/officeart/2005/8/layout/default"/>
    <dgm:cxn modelId="{FC89D9E5-CFF8-41D2-8FBE-BD974B697E16}" type="presOf" srcId="{796E49FF-B91D-4A87-9746-5F38D196EDCF}" destId="{25BB790F-F112-4F5A-AF1A-7E8B2B2E9C8A}" srcOrd="0" destOrd="0" presId="urn:microsoft.com/office/officeart/2005/8/layout/default"/>
    <dgm:cxn modelId="{45D07317-1934-4670-B3CA-C71AD033BB05}" type="presParOf" srcId="{2F92A4A4-9891-4768-A767-DCDCC97C9673}" destId="{25BB790F-F112-4F5A-AF1A-7E8B2B2E9C8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B69B0-4154-431F-BE6D-E91ECB6D528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86B0BD6-B087-465D-8048-D2C3356B3FDD}">
      <dgm:prSet phldrT="[Text]"/>
      <dgm:spPr/>
      <dgm:t>
        <a:bodyPr/>
        <a:lstStyle/>
        <a:p>
          <a:r>
            <a:rPr lang="de-DE" dirty="0"/>
            <a:t>Fachrichtung Großhandel</a:t>
          </a:r>
        </a:p>
      </dgm:t>
    </dgm:pt>
    <dgm:pt modelId="{D5548AA7-7658-4F5F-889A-03E6BC70C79E}" type="parTrans" cxnId="{048DB136-F3DF-4EA3-8A2B-E73A90CA7EC6}">
      <dgm:prSet/>
      <dgm:spPr/>
      <dgm:t>
        <a:bodyPr/>
        <a:lstStyle/>
        <a:p>
          <a:endParaRPr lang="de-DE"/>
        </a:p>
      </dgm:t>
    </dgm:pt>
    <dgm:pt modelId="{39D7C364-2700-4940-A52D-6D5B5CBD3B5A}" type="sibTrans" cxnId="{048DB136-F3DF-4EA3-8A2B-E73A90CA7EC6}">
      <dgm:prSet/>
      <dgm:spPr/>
      <dgm:t>
        <a:bodyPr/>
        <a:lstStyle/>
        <a:p>
          <a:endParaRPr lang="de-DE"/>
        </a:p>
      </dgm:t>
    </dgm:pt>
    <dgm:pt modelId="{BFD9EBE1-89C3-49B8-9CB1-7834BA0D0D62}">
      <dgm:prSet phldrT="[Text]" custT="1"/>
      <dgm:spPr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60960" tIns="60960" rIns="60960" bIns="609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Lagerlogistik</a:t>
          </a:r>
        </a:p>
      </dgm:t>
    </dgm:pt>
    <dgm:pt modelId="{8BC0F6BA-4CE3-4F29-9EA7-E050622B8388}" type="parTrans" cxnId="{9F8A20F1-7C9F-4B68-B587-85AC550B5B9E}">
      <dgm:prSet/>
      <dgm:spPr/>
      <dgm:t>
        <a:bodyPr/>
        <a:lstStyle/>
        <a:p>
          <a:endParaRPr lang="de-DE"/>
        </a:p>
      </dgm:t>
    </dgm:pt>
    <dgm:pt modelId="{E053D93E-E13D-4507-B214-BDD724908F10}" type="sibTrans" cxnId="{9F8A20F1-7C9F-4B68-B587-85AC550B5B9E}">
      <dgm:prSet/>
      <dgm:spPr/>
      <dgm:t>
        <a:bodyPr/>
        <a:lstStyle/>
        <a:p>
          <a:endParaRPr lang="de-DE"/>
        </a:p>
      </dgm:t>
    </dgm:pt>
    <dgm:pt modelId="{C9E24C51-8320-4F21-BE2B-A3CBD02ED488}">
      <dgm:prSet custT="1"/>
      <dgm:spPr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60960" tIns="60960" rIns="60960" bIns="60960" numCol="1" spcCol="1270" anchor="ctr" anchorCtr="0"/>
        <a:lstStyle/>
        <a:p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Rückabwicklungs-prozesse</a:t>
          </a:r>
        </a:p>
      </dgm:t>
    </dgm:pt>
    <dgm:pt modelId="{768475FA-41D3-4685-BFD7-12A38D46CFFA}" type="parTrans" cxnId="{BA1A8669-0C88-4346-87FE-4ECCDEE575C7}">
      <dgm:prSet/>
      <dgm:spPr/>
      <dgm:t>
        <a:bodyPr/>
        <a:lstStyle/>
        <a:p>
          <a:endParaRPr lang="de-DE"/>
        </a:p>
      </dgm:t>
    </dgm:pt>
    <dgm:pt modelId="{1F6D1ACF-81AB-4E26-91C2-9A0A91C57B18}" type="sibTrans" cxnId="{BA1A8669-0C88-4346-87FE-4ECCDEE575C7}">
      <dgm:prSet/>
      <dgm:spPr/>
      <dgm:t>
        <a:bodyPr/>
        <a:lstStyle/>
        <a:p>
          <a:endParaRPr lang="de-DE"/>
        </a:p>
      </dgm:t>
    </dgm:pt>
    <dgm:pt modelId="{A66BA830-9EA0-409E-BFDA-127DCC2BE81C}" type="pres">
      <dgm:prSet presAssocID="{856B69B0-4154-431F-BE6D-E91ECB6D5282}" presName="diagram" presStyleCnt="0">
        <dgm:presLayoutVars>
          <dgm:dir/>
          <dgm:resizeHandles val="exact"/>
        </dgm:presLayoutVars>
      </dgm:prSet>
      <dgm:spPr/>
    </dgm:pt>
    <dgm:pt modelId="{179B0323-581E-437E-9429-7C4BEF6BFE13}" type="pres">
      <dgm:prSet presAssocID="{386B0BD6-B087-465D-8048-D2C3356B3FDD}" presName="node" presStyleLbl="node1" presStyleIdx="0" presStyleCnt="3" custScaleX="93125" custScaleY="58813" custLinFactNeighborX="-382" custLinFactNeighborY="-38560">
        <dgm:presLayoutVars>
          <dgm:bulletEnabled val="1"/>
        </dgm:presLayoutVars>
      </dgm:prSet>
      <dgm:spPr/>
    </dgm:pt>
    <dgm:pt modelId="{BCA6A715-7D1B-4E57-9162-88468F8F8361}" type="pres">
      <dgm:prSet presAssocID="{39D7C364-2700-4940-A52D-6D5B5CBD3B5A}" presName="sibTrans" presStyleCnt="0"/>
      <dgm:spPr/>
    </dgm:pt>
    <dgm:pt modelId="{61125318-F50F-489B-85E0-B877DAE08B4E}" type="pres">
      <dgm:prSet presAssocID="{BFD9EBE1-89C3-49B8-9CB1-7834BA0D0D62}" presName="node" presStyleLbl="node1" presStyleIdx="1" presStyleCnt="3" custScaleX="88336" custScaleY="93789" custLinFactNeighborX="-587" custLinFactNeighborY="-11071">
        <dgm:presLayoutVars>
          <dgm:bulletEnabled val="1"/>
        </dgm:presLayoutVars>
      </dgm:prSet>
      <dgm:spPr>
        <a:xfrm>
          <a:off x="273020" y="865154"/>
          <a:ext cx="1977305" cy="1259618"/>
        </a:xfrm>
        <a:prstGeom prst="rect">
          <a:avLst/>
        </a:prstGeom>
      </dgm:spPr>
    </dgm:pt>
    <dgm:pt modelId="{858E5BB6-51E4-4606-BAFE-675D848BD97D}" type="pres">
      <dgm:prSet presAssocID="{E053D93E-E13D-4507-B214-BDD724908F10}" presName="sibTrans" presStyleCnt="0"/>
      <dgm:spPr/>
    </dgm:pt>
    <dgm:pt modelId="{558C8F55-103E-4D59-B706-5FA0A27FA261}" type="pres">
      <dgm:prSet presAssocID="{C9E24C51-8320-4F21-BE2B-A3CBD02ED488}" presName="node" presStyleLbl="node1" presStyleIdx="2" presStyleCnt="3" custScaleX="88336" custScaleY="93789" custLinFactNeighborX="-587" custLinFactNeighborY="-7995">
        <dgm:presLayoutVars>
          <dgm:bulletEnabled val="1"/>
        </dgm:presLayoutVars>
      </dgm:prSet>
      <dgm:spPr>
        <a:xfrm>
          <a:off x="273020" y="2389924"/>
          <a:ext cx="1977305" cy="1259618"/>
        </a:xfrm>
        <a:prstGeom prst="rect">
          <a:avLst/>
        </a:prstGeom>
      </dgm:spPr>
    </dgm:pt>
  </dgm:ptLst>
  <dgm:cxnLst>
    <dgm:cxn modelId="{47F21A24-8E41-4E95-93BD-B90D1D2BCE9B}" type="presOf" srcId="{386B0BD6-B087-465D-8048-D2C3356B3FDD}" destId="{179B0323-581E-437E-9429-7C4BEF6BFE13}" srcOrd="0" destOrd="0" presId="urn:microsoft.com/office/officeart/2005/8/layout/default"/>
    <dgm:cxn modelId="{048DB136-F3DF-4EA3-8A2B-E73A90CA7EC6}" srcId="{856B69B0-4154-431F-BE6D-E91ECB6D5282}" destId="{386B0BD6-B087-465D-8048-D2C3356B3FDD}" srcOrd="0" destOrd="0" parTransId="{D5548AA7-7658-4F5F-889A-03E6BC70C79E}" sibTransId="{39D7C364-2700-4940-A52D-6D5B5CBD3B5A}"/>
    <dgm:cxn modelId="{5783ED48-07F2-43F8-9362-82CA7CF07826}" type="presOf" srcId="{856B69B0-4154-431F-BE6D-E91ECB6D5282}" destId="{A66BA830-9EA0-409E-BFDA-127DCC2BE81C}" srcOrd="0" destOrd="0" presId="urn:microsoft.com/office/officeart/2005/8/layout/default"/>
    <dgm:cxn modelId="{BA1A8669-0C88-4346-87FE-4ECCDEE575C7}" srcId="{856B69B0-4154-431F-BE6D-E91ECB6D5282}" destId="{C9E24C51-8320-4F21-BE2B-A3CBD02ED488}" srcOrd="2" destOrd="0" parTransId="{768475FA-41D3-4685-BFD7-12A38D46CFFA}" sibTransId="{1F6D1ACF-81AB-4E26-91C2-9A0A91C57B18}"/>
    <dgm:cxn modelId="{D19D464A-0153-45D3-9936-D6F5C50F4DB1}" type="presOf" srcId="{C9E24C51-8320-4F21-BE2B-A3CBD02ED488}" destId="{558C8F55-103E-4D59-B706-5FA0A27FA261}" srcOrd="0" destOrd="0" presId="urn:microsoft.com/office/officeart/2005/8/layout/default"/>
    <dgm:cxn modelId="{9F8A20F1-7C9F-4B68-B587-85AC550B5B9E}" srcId="{856B69B0-4154-431F-BE6D-E91ECB6D5282}" destId="{BFD9EBE1-89C3-49B8-9CB1-7834BA0D0D62}" srcOrd="1" destOrd="0" parTransId="{8BC0F6BA-4CE3-4F29-9EA7-E050622B8388}" sibTransId="{E053D93E-E13D-4507-B214-BDD724908F10}"/>
    <dgm:cxn modelId="{803518F4-7F3B-4554-80DF-539B8ADFD2D3}" type="presOf" srcId="{BFD9EBE1-89C3-49B8-9CB1-7834BA0D0D62}" destId="{61125318-F50F-489B-85E0-B877DAE08B4E}" srcOrd="0" destOrd="0" presId="urn:microsoft.com/office/officeart/2005/8/layout/default"/>
    <dgm:cxn modelId="{5B588B1E-CCD8-45BD-97CD-5F65E4942B44}" type="presParOf" srcId="{A66BA830-9EA0-409E-BFDA-127DCC2BE81C}" destId="{179B0323-581E-437E-9429-7C4BEF6BFE13}" srcOrd="0" destOrd="0" presId="urn:microsoft.com/office/officeart/2005/8/layout/default"/>
    <dgm:cxn modelId="{048C1389-52BF-42AA-8B46-CF28EC125194}" type="presParOf" srcId="{A66BA830-9EA0-409E-BFDA-127DCC2BE81C}" destId="{BCA6A715-7D1B-4E57-9162-88468F8F8361}" srcOrd="1" destOrd="0" presId="urn:microsoft.com/office/officeart/2005/8/layout/default"/>
    <dgm:cxn modelId="{B23AAEAE-B1C8-4A2F-ABD5-3C3C470CB73D}" type="presParOf" srcId="{A66BA830-9EA0-409E-BFDA-127DCC2BE81C}" destId="{61125318-F50F-489B-85E0-B877DAE08B4E}" srcOrd="2" destOrd="0" presId="urn:microsoft.com/office/officeart/2005/8/layout/default"/>
    <dgm:cxn modelId="{59DD60ED-BABF-48DC-A314-C70666802743}" type="presParOf" srcId="{A66BA830-9EA0-409E-BFDA-127DCC2BE81C}" destId="{858E5BB6-51E4-4606-BAFE-675D848BD97D}" srcOrd="3" destOrd="0" presId="urn:microsoft.com/office/officeart/2005/8/layout/default"/>
    <dgm:cxn modelId="{33B046E2-6428-4F70-981C-58F414C8B0E6}" type="presParOf" srcId="{A66BA830-9EA0-409E-BFDA-127DCC2BE81C}" destId="{558C8F55-103E-4D59-B706-5FA0A27FA26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B69B0-4154-431F-BE6D-E91ECB6D528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86B0BD6-B087-465D-8048-D2C3356B3FDD}">
      <dgm:prSet phldrT="[Text]"/>
      <dgm:spPr/>
      <dgm:t>
        <a:bodyPr/>
        <a:lstStyle/>
        <a:p>
          <a:r>
            <a:rPr lang="de-DE" dirty="0"/>
            <a:t>Fachrichtung Außenhandel</a:t>
          </a:r>
        </a:p>
      </dgm:t>
    </dgm:pt>
    <dgm:pt modelId="{D5548AA7-7658-4F5F-889A-03E6BC70C79E}" type="parTrans" cxnId="{048DB136-F3DF-4EA3-8A2B-E73A90CA7EC6}">
      <dgm:prSet/>
      <dgm:spPr/>
      <dgm:t>
        <a:bodyPr/>
        <a:lstStyle/>
        <a:p>
          <a:endParaRPr lang="de-DE"/>
        </a:p>
      </dgm:t>
    </dgm:pt>
    <dgm:pt modelId="{39D7C364-2700-4940-A52D-6D5B5CBD3B5A}" type="sibTrans" cxnId="{048DB136-F3DF-4EA3-8A2B-E73A90CA7EC6}">
      <dgm:prSet/>
      <dgm:spPr/>
      <dgm:t>
        <a:bodyPr/>
        <a:lstStyle/>
        <a:p>
          <a:endParaRPr lang="de-DE"/>
        </a:p>
      </dgm:t>
    </dgm:pt>
    <dgm:pt modelId="{BFD9EBE1-89C3-49B8-9CB1-7834BA0D0D62}">
      <dgm:prSet phldrT="[Text]" custT="1"/>
      <dgm:spPr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60960" tIns="60960" rIns="60960" bIns="609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Außenhandels-geschäfte</a:t>
          </a:r>
        </a:p>
      </dgm:t>
    </dgm:pt>
    <dgm:pt modelId="{8BC0F6BA-4CE3-4F29-9EA7-E050622B8388}" type="parTrans" cxnId="{9F8A20F1-7C9F-4B68-B587-85AC550B5B9E}">
      <dgm:prSet/>
      <dgm:spPr/>
      <dgm:t>
        <a:bodyPr/>
        <a:lstStyle/>
        <a:p>
          <a:endParaRPr lang="de-DE"/>
        </a:p>
      </dgm:t>
    </dgm:pt>
    <dgm:pt modelId="{E053D93E-E13D-4507-B214-BDD724908F10}" type="sibTrans" cxnId="{9F8A20F1-7C9F-4B68-B587-85AC550B5B9E}">
      <dgm:prSet/>
      <dgm:spPr/>
      <dgm:t>
        <a:bodyPr/>
        <a:lstStyle/>
        <a:p>
          <a:endParaRPr lang="de-DE"/>
        </a:p>
      </dgm:t>
    </dgm:pt>
    <dgm:pt modelId="{C9E24C51-8320-4F21-BE2B-A3CBD02ED488}">
      <dgm:prSet custT="1"/>
      <dgm:spPr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60960" tIns="60960" rIns="60960" bIns="60960" numCol="1" spcCol="1270" anchor="ctr" anchorCtr="0"/>
        <a:lstStyle/>
        <a:p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Internationale Berufs-kompetenzen</a:t>
          </a:r>
        </a:p>
      </dgm:t>
    </dgm:pt>
    <dgm:pt modelId="{768475FA-41D3-4685-BFD7-12A38D46CFFA}" type="parTrans" cxnId="{BA1A8669-0C88-4346-87FE-4ECCDEE575C7}">
      <dgm:prSet/>
      <dgm:spPr/>
      <dgm:t>
        <a:bodyPr/>
        <a:lstStyle/>
        <a:p>
          <a:endParaRPr lang="de-DE"/>
        </a:p>
      </dgm:t>
    </dgm:pt>
    <dgm:pt modelId="{1F6D1ACF-81AB-4E26-91C2-9A0A91C57B18}" type="sibTrans" cxnId="{BA1A8669-0C88-4346-87FE-4ECCDEE575C7}">
      <dgm:prSet/>
      <dgm:spPr/>
      <dgm:t>
        <a:bodyPr/>
        <a:lstStyle/>
        <a:p>
          <a:endParaRPr lang="de-DE"/>
        </a:p>
      </dgm:t>
    </dgm:pt>
    <dgm:pt modelId="{A66BA830-9EA0-409E-BFDA-127DCC2BE81C}" type="pres">
      <dgm:prSet presAssocID="{856B69B0-4154-431F-BE6D-E91ECB6D5282}" presName="diagram" presStyleCnt="0">
        <dgm:presLayoutVars>
          <dgm:dir/>
          <dgm:resizeHandles val="exact"/>
        </dgm:presLayoutVars>
      </dgm:prSet>
      <dgm:spPr/>
    </dgm:pt>
    <dgm:pt modelId="{179B0323-581E-437E-9429-7C4BEF6BFE13}" type="pres">
      <dgm:prSet presAssocID="{386B0BD6-B087-465D-8048-D2C3356B3FDD}" presName="node" presStyleLbl="node1" presStyleIdx="0" presStyleCnt="3" custScaleX="93125" custScaleY="58813" custLinFactNeighborX="-382" custLinFactNeighborY="-38560">
        <dgm:presLayoutVars>
          <dgm:bulletEnabled val="1"/>
        </dgm:presLayoutVars>
      </dgm:prSet>
      <dgm:spPr/>
    </dgm:pt>
    <dgm:pt modelId="{BCA6A715-7D1B-4E57-9162-88468F8F8361}" type="pres">
      <dgm:prSet presAssocID="{39D7C364-2700-4940-A52D-6D5B5CBD3B5A}" presName="sibTrans" presStyleCnt="0"/>
      <dgm:spPr/>
    </dgm:pt>
    <dgm:pt modelId="{61125318-F50F-489B-85E0-B877DAE08B4E}" type="pres">
      <dgm:prSet presAssocID="{BFD9EBE1-89C3-49B8-9CB1-7834BA0D0D62}" presName="node" presStyleLbl="node1" presStyleIdx="1" presStyleCnt="3" custScaleX="88336" custScaleY="93789" custLinFactNeighborX="-587" custLinFactNeighborY="-11071">
        <dgm:presLayoutVars>
          <dgm:bulletEnabled val="1"/>
        </dgm:presLayoutVars>
      </dgm:prSet>
      <dgm:spPr>
        <a:xfrm>
          <a:off x="273020" y="865154"/>
          <a:ext cx="1977305" cy="1259618"/>
        </a:xfrm>
        <a:prstGeom prst="rect">
          <a:avLst/>
        </a:prstGeom>
      </dgm:spPr>
    </dgm:pt>
    <dgm:pt modelId="{858E5BB6-51E4-4606-BAFE-675D848BD97D}" type="pres">
      <dgm:prSet presAssocID="{E053D93E-E13D-4507-B214-BDD724908F10}" presName="sibTrans" presStyleCnt="0"/>
      <dgm:spPr/>
    </dgm:pt>
    <dgm:pt modelId="{558C8F55-103E-4D59-B706-5FA0A27FA261}" type="pres">
      <dgm:prSet presAssocID="{C9E24C51-8320-4F21-BE2B-A3CBD02ED488}" presName="node" presStyleLbl="node1" presStyleIdx="2" presStyleCnt="3" custScaleX="88336" custScaleY="93789" custLinFactNeighborX="-587" custLinFactNeighborY="-7995">
        <dgm:presLayoutVars>
          <dgm:bulletEnabled val="1"/>
        </dgm:presLayoutVars>
      </dgm:prSet>
      <dgm:spPr>
        <a:xfrm>
          <a:off x="273020" y="2389924"/>
          <a:ext cx="1977305" cy="1259618"/>
        </a:xfrm>
        <a:prstGeom prst="rect">
          <a:avLst/>
        </a:prstGeom>
      </dgm:spPr>
    </dgm:pt>
  </dgm:ptLst>
  <dgm:cxnLst>
    <dgm:cxn modelId="{47F21A24-8E41-4E95-93BD-B90D1D2BCE9B}" type="presOf" srcId="{386B0BD6-B087-465D-8048-D2C3356B3FDD}" destId="{179B0323-581E-437E-9429-7C4BEF6BFE13}" srcOrd="0" destOrd="0" presId="urn:microsoft.com/office/officeart/2005/8/layout/default"/>
    <dgm:cxn modelId="{048DB136-F3DF-4EA3-8A2B-E73A90CA7EC6}" srcId="{856B69B0-4154-431F-BE6D-E91ECB6D5282}" destId="{386B0BD6-B087-465D-8048-D2C3356B3FDD}" srcOrd="0" destOrd="0" parTransId="{D5548AA7-7658-4F5F-889A-03E6BC70C79E}" sibTransId="{39D7C364-2700-4940-A52D-6D5B5CBD3B5A}"/>
    <dgm:cxn modelId="{5783ED48-07F2-43F8-9362-82CA7CF07826}" type="presOf" srcId="{856B69B0-4154-431F-BE6D-E91ECB6D5282}" destId="{A66BA830-9EA0-409E-BFDA-127DCC2BE81C}" srcOrd="0" destOrd="0" presId="urn:microsoft.com/office/officeart/2005/8/layout/default"/>
    <dgm:cxn modelId="{BA1A8669-0C88-4346-87FE-4ECCDEE575C7}" srcId="{856B69B0-4154-431F-BE6D-E91ECB6D5282}" destId="{C9E24C51-8320-4F21-BE2B-A3CBD02ED488}" srcOrd="2" destOrd="0" parTransId="{768475FA-41D3-4685-BFD7-12A38D46CFFA}" sibTransId="{1F6D1ACF-81AB-4E26-91C2-9A0A91C57B18}"/>
    <dgm:cxn modelId="{D19D464A-0153-45D3-9936-D6F5C50F4DB1}" type="presOf" srcId="{C9E24C51-8320-4F21-BE2B-A3CBD02ED488}" destId="{558C8F55-103E-4D59-B706-5FA0A27FA261}" srcOrd="0" destOrd="0" presId="urn:microsoft.com/office/officeart/2005/8/layout/default"/>
    <dgm:cxn modelId="{9F8A20F1-7C9F-4B68-B587-85AC550B5B9E}" srcId="{856B69B0-4154-431F-BE6D-E91ECB6D5282}" destId="{BFD9EBE1-89C3-49B8-9CB1-7834BA0D0D62}" srcOrd="1" destOrd="0" parTransId="{8BC0F6BA-4CE3-4F29-9EA7-E050622B8388}" sibTransId="{E053D93E-E13D-4507-B214-BDD724908F10}"/>
    <dgm:cxn modelId="{803518F4-7F3B-4554-80DF-539B8ADFD2D3}" type="presOf" srcId="{BFD9EBE1-89C3-49B8-9CB1-7834BA0D0D62}" destId="{61125318-F50F-489B-85E0-B877DAE08B4E}" srcOrd="0" destOrd="0" presId="urn:microsoft.com/office/officeart/2005/8/layout/default"/>
    <dgm:cxn modelId="{5B588B1E-CCD8-45BD-97CD-5F65E4942B44}" type="presParOf" srcId="{A66BA830-9EA0-409E-BFDA-127DCC2BE81C}" destId="{179B0323-581E-437E-9429-7C4BEF6BFE13}" srcOrd="0" destOrd="0" presId="urn:microsoft.com/office/officeart/2005/8/layout/default"/>
    <dgm:cxn modelId="{048C1389-52BF-42AA-8B46-CF28EC125194}" type="presParOf" srcId="{A66BA830-9EA0-409E-BFDA-127DCC2BE81C}" destId="{BCA6A715-7D1B-4E57-9162-88468F8F8361}" srcOrd="1" destOrd="0" presId="urn:microsoft.com/office/officeart/2005/8/layout/default"/>
    <dgm:cxn modelId="{B23AAEAE-B1C8-4A2F-ABD5-3C3C470CB73D}" type="presParOf" srcId="{A66BA830-9EA0-409E-BFDA-127DCC2BE81C}" destId="{61125318-F50F-489B-85E0-B877DAE08B4E}" srcOrd="2" destOrd="0" presId="urn:microsoft.com/office/officeart/2005/8/layout/default"/>
    <dgm:cxn modelId="{59DD60ED-BABF-48DC-A314-C70666802743}" type="presParOf" srcId="{A66BA830-9EA0-409E-BFDA-127DCC2BE81C}" destId="{858E5BB6-51E4-4606-BAFE-675D848BD97D}" srcOrd="3" destOrd="0" presId="urn:microsoft.com/office/officeart/2005/8/layout/default"/>
    <dgm:cxn modelId="{33B046E2-6428-4F70-981C-58F414C8B0E6}" type="presParOf" srcId="{A66BA830-9EA0-409E-BFDA-127DCC2BE81C}" destId="{558C8F55-103E-4D59-B706-5FA0A27FA26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B790F-F112-4F5A-AF1A-7E8B2B2E9C8A}">
      <dsp:nvSpPr>
        <dsp:cNvPr id="0" name=""/>
        <dsp:cNvSpPr/>
      </dsp:nvSpPr>
      <dsp:spPr>
        <a:xfrm>
          <a:off x="20528" y="246"/>
          <a:ext cx="4157963" cy="1001367"/>
        </a:xfrm>
        <a:prstGeom prst="roundRect">
          <a:avLst/>
        </a:prstGeom>
        <a:solidFill>
          <a:srgbClr val="00388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Integrative Kompetenzen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(inkl. elektronische Geschäftsprozesse)</a:t>
          </a:r>
        </a:p>
      </dsp:txBody>
      <dsp:txXfrm>
        <a:off x="69411" y="49129"/>
        <a:ext cx="4060197" cy="903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B0323-581E-437E-9429-7C4BEF6BFE13}">
      <dsp:nvSpPr>
        <dsp:cNvPr id="0" name=""/>
        <dsp:cNvSpPr/>
      </dsp:nvSpPr>
      <dsp:spPr>
        <a:xfrm>
          <a:off x="87239" y="0"/>
          <a:ext cx="1886385" cy="714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Fachrichtung Großhandel</a:t>
          </a:r>
        </a:p>
      </dsp:txBody>
      <dsp:txXfrm>
        <a:off x="87239" y="0"/>
        <a:ext cx="1886385" cy="714806"/>
      </dsp:txXfrm>
    </dsp:sp>
    <dsp:sp modelId="{61125318-F50F-489B-85E0-B877DAE08B4E}">
      <dsp:nvSpPr>
        <dsp:cNvPr id="0" name=""/>
        <dsp:cNvSpPr/>
      </dsp:nvSpPr>
      <dsp:spPr>
        <a:xfrm>
          <a:off x="131591" y="783930"/>
          <a:ext cx="1789377" cy="1139901"/>
        </a:xfrm>
        <a:prstGeom prst="rect">
          <a:avLst/>
        </a:prstGeom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Lagerlogistik</a:t>
          </a:r>
        </a:p>
      </dsp:txBody>
      <dsp:txXfrm>
        <a:off x="131591" y="783930"/>
        <a:ext cx="1789377" cy="1139901"/>
      </dsp:txXfrm>
    </dsp:sp>
    <dsp:sp modelId="{558C8F55-103E-4D59-B706-5FA0A27FA261}">
      <dsp:nvSpPr>
        <dsp:cNvPr id="0" name=""/>
        <dsp:cNvSpPr/>
      </dsp:nvSpPr>
      <dsp:spPr>
        <a:xfrm>
          <a:off x="131591" y="2163782"/>
          <a:ext cx="1789377" cy="1139901"/>
        </a:xfrm>
        <a:prstGeom prst="rect">
          <a:avLst/>
        </a:prstGeom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Rückabwicklungs-prozesse</a:t>
          </a:r>
        </a:p>
      </dsp:txBody>
      <dsp:txXfrm>
        <a:off x="131591" y="2163782"/>
        <a:ext cx="1789377" cy="1139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B0323-581E-437E-9429-7C4BEF6BFE13}">
      <dsp:nvSpPr>
        <dsp:cNvPr id="0" name=""/>
        <dsp:cNvSpPr/>
      </dsp:nvSpPr>
      <dsp:spPr>
        <a:xfrm>
          <a:off x="87239" y="0"/>
          <a:ext cx="1886385" cy="714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Fachrichtung Außenhandel</a:t>
          </a:r>
        </a:p>
      </dsp:txBody>
      <dsp:txXfrm>
        <a:off x="87239" y="0"/>
        <a:ext cx="1886385" cy="714806"/>
      </dsp:txXfrm>
    </dsp:sp>
    <dsp:sp modelId="{61125318-F50F-489B-85E0-B877DAE08B4E}">
      <dsp:nvSpPr>
        <dsp:cNvPr id="0" name=""/>
        <dsp:cNvSpPr/>
      </dsp:nvSpPr>
      <dsp:spPr>
        <a:xfrm>
          <a:off x="131591" y="783930"/>
          <a:ext cx="1789377" cy="1139901"/>
        </a:xfrm>
        <a:prstGeom prst="rect">
          <a:avLst/>
        </a:prstGeom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Außenhandels-geschäfte</a:t>
          </a:r>
        </a:p>
      </dsp:txBody>
      <dsp:txXfrm>
        <a:off x="131591" y="783930"/>
        <a:ext cx="1789377" cy="1139901"/>
      </dsp:txXfrm>
    </dsp:sp>
    <dsp:sp modelId="{558C8F55-103E-4D59-B706-5FA0A27FA261}">
      <dsp:nvSpPr>
        <dsp:cNvPr id="0" name=""/>
        <dsp:cNvSpPr/>
      </dsp:nvSpPr>
      <dsp:spPr>
        <a:xfrm>
          <a:off x="131591" y="2163782"/>
          <a:ext cx="1789377" cy="1139901"/>
        </a:xfrm>
        <a:prstGeom prst="rect">
          <a:avLst/>
        </a:prstGeom>
        <a:solidFill>
          <a:srgbClr val="003882">
            <a:lumMod val="20000"/>
            <a:lumOff val="80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rgbClr val="002060"/>
              </a:solidFill>
              <a:latin typeface="Segoe UI Semilight"/>
              <a:ea typeface="+mn-ea"/>
              <a:cs typeface="+mn-cs"/>
            </a:rPr>
            <a:t>Internationale Berufs-kompetenzen</a:t>
          </a:r>
        </a:p>
      </dsp:txBody>
      <dsp:txXfrm>
        <a:off x="131591" y="2163782"/>
        <a:ext cx="1789377" cy="1139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6"/>
          </a:xfrm>
          <a:prstGeom prst="rect">
            <a:avLst/>
          </a:prstGeom>
        </p:spPr>
        <p:txBody>
          <a:bodyPr vert="horz" lIns="95555" tIns="47777" rIns="95555" bIns="47777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6"/>
          </a:xfrm>
          <a:prstGeom prst="rect">
            <a:avLst/>
          </a:prstGeom>
        </p:spPr>
        <p:txBody>
          <a:bodyPr vert="horz" lIns="95555" tIns="47777" rIns="95555" bIns="47777" rtlCol="0"/>
          <a:lstStyle>
            <a:lvl1pPr algn="r">
              <a:defRPr sz="1200"/>
            </a:lvl1pPr>
          </a:lstStyle>
          <a:p>
            <a:fld id="{1CCAFDA0-31FF-4269-B937-FE07D8A9B78A}" type="datetimeFigureOut">
              <a:rPr lang="de-DE" smtClean="0"/>
              <a:t>02.03.2020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5" tIns="47777" rIns="95555" bIns="47777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555" tIns="47777" rIns="95555" bIns="4777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4"/>
            <a:ext cx="2945659" cy="498135"/>
          </a:xfrm>
          <a:prstGeom prst="rect">
            <a:avLst/>
          </a:prstGeom>
        </p:spPr>
        <p:txBody>
          <a:bodyPr vert="horz" lIns="95555" tIns="47777" rIns="95555" bIns="47777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4"/>
            <a:ext cx="2945659" cy="498135"/>
          </a:xfrm>
          <a:prstGeom prst="rect">
            <a:avLst/>
          </a:prstGeom>
        </p:spPr>
        <p:txBody>
          <a:bodyPr vert="horz" lIns="95555" tIns="47777" rIns="95555" bIns="47777" rtlCol="0" anchor="b"/>
          <a:lstStyle>
            <a:lvl1pPr algn="r">
              <a:defRPr sz="1200"/>
            </a:lvl1pPr>
          </a:lstStyle>
          <a:p>
            <a:fld id="{40813B0B-B3C2-4353-85D8-214D44ADEA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927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Welche „Produkte“ wurden im eigentlichen Neuordnungsverfahren erarbeitet?</a:t>
            </a:r>
          </a:p>
          <a:p>
            <a:r>
              <a:rPr lang="de-DE" dirty="0"/>
              <a:t>Ferner:</a:t>
            </a:r>
          </a:p>
          <a:p>
            <a:r>
              <a:rPr lang="de-DE" dirty="0"/>
              <a:t>- Berufsprofilbeschreibung </a:t>
            </a:r>
            <a:r>
              <a:rPr lang="de-DE" dirty="0" err="1"/>
              <a:t>BiBB</a:t>
            </a:r>
            <a:r>
              <a:rPr lang="de-DE" dirty="0"/>
              <a:t> (fälschlicherweise auch „Zeugniserläuterung“ genannt)</a:t>
            </a:r>
          </a:p>
          <a:p>
            <a:pPr marL="171450" indent="-171450">
              <a:buFontTx/>
              <a:buChar char="-"/>
            </a:pPr>
            <a:r>
              <a:rPr lang="de-DE" dirty="0"/>
              <a:t>Umsetzungshilfe </a:t>
            </a:r>
            <a:r>
              <a:rPr lang="de-DE" dirty="0" err="1"/>
              <a:t>BiBB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Entsprechungsliste (ARP + RLP)</a:t>
            </a:r>
          </a:p>
          <a:p>
            <a:pPr marL="171450" indent="-171450">
              <a:buFontTx/>
              <a:buChar char="-"/>
            </a:pPr>
            <a:r>
              <a:rPr lang="de-DE" dirty="0"/>
              <a:t>Weitere Informationsmaterialien (ggf. BGA, AGA, DIHK)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7044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T 1: (in Teilen) für die Abschlussprüfung Teil 1 relevant bzw. in den ersten 15 Monaten zu behandelnde Inhalte</a:t>
            </a: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1334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LF 2: Kaufvertragsrecht und -arten; Anfragen Stamm- und Neukunden (Bonitätsprüfung); Angebote erstellen (Preisnachlässe, Liefer- /Zahlungsbedingungen)</a:t>
            </a:r>
          </a:p>
          <a:p>
            <a:r>
              <a:rPr lang="de-DE" dirty="0"/>
              <a:t>LF 3: Sortimentsanalyse; Bestellzeitpunkte und –verfahren; Lieferantenbewertung; Lieferbedingungen, Währungsrechnen</a:t>
            </a:r>
          </a:p>
          <a:p>
            <a:r>
              <a:rPr lang="de-DE" dirty="0"/>
              <a:t>LF 8: rechtliche Bestimmungen HGB, GmbH-Bsp., Bewertungsprinzipien, Abschreibung, Kennziffern (EK/FK-Quote, Kapital und Umsatzrentabilität)</a:t>
            </a:r>
          </a:p>
          <a:p>
            <a:r>
              <a:rPr lang="de-DE" dirty="0"/>
              <a:t>LF 9: ERP-/CRM-System</a:t>
            </a:r>
          </a:p>
          <a:p>
            <a:r>
              <a:rPr lang="de-DE" dirty="0"/>
              <a:t>LF 10: fixe/variable Kosten, Vorwärts-/Rückwärtskalkulation, Deckungsbeiträge, Soll-Ist-Vergleich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266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5760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Kaufmännische Steuerung von Geschäftsprozessen: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Geschäftsvorgänge buchhalterisch erfassen und Zahlungsvorgänge bearbeiten,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eine betriebliche Kosten-und-Leistungs-Rechnung durchführen  sowie Kennzahlen ermitteln und analysieren und Instrumente der kaufmännischen Steuerung und Kontrolle nutzen,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 Rahmen eines Kundenauftrages den mengen- und wertebezogenen Daten- und Warenfluss in elektronischen Systemen zur Ressourcenplanung und zur Verwaltung von Kundenbeziehungen erfassen und die Zusammenhänge darstellen und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Arbeitsorganisation projekt- und teamorientiert zu planen und zu steuern.</a:t>
            </a:r>
          </a:p>
          <a:p>
            <a:pPr lvl="0"/>
            <a:endParaRPr lang="de-DE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e-DE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Prozessorientierte Organisation von </a:t>
            </a:r>
            <a:r>
              <a:rPr lang="de-DE" sz="14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Großhandel</a:t>
            </a:r>
            <a:r>
              <a:rPr lang="de-DE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sgeschäften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logistische Prozesse von der Beschaffung bis zur Distribution steuern und kontrollieren,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Prozesse der betrieblichen Lagerlogistik von der Warenannahme bis zum Versand planen und abwickeln und dabei auch elektronische Lagerverwaltungssysteme anwenden,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Einkauf von Waren und Dienstleistungen durchführen und dabei auch Risiken und Besonderheiten im internationalen Handel berücksichtigen,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Verkaufsprozesse durch zielgruppenorientierte Marketingmaßnahmen unterstützen,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Reklamationen und Retouren abwickeln und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Kundenanliegen lösungsorientiert mit dem Ziel des Vertragsabschlusses bearbeiten und Möglichkeiten der Konfliktlösung anwenden.</a:t>
            </a:r>
          </a:p>
          <a:p>
            <a:pPr marL="0" lvl="0" indent="0">
              <a:buFont typeface="+mj-lt"/>
              <a:buNone/>
            </a:pPr>
            <a:endParaRPr lang="de-DE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Unterschied Fachrichtung Außenhandel: </a:t>
            </a:r>
            <a:endParaRPr lang="de-DE" sz="14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de-DE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Prozessorientierte Organisation von </a:t>
            </a:r>
            <a:r>
              <a:rPr lang="de-DE" sz="14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Außenhandels</a:t>
            </a:r>
            <a:r>
              <a:rPr lang="de-DE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geschäften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Absatzmärkte identifizieren,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Außenhandelsgeschäfte vorbereiten und abschließen und dabei Risiken und international gebräuchliche Handelsklauseln berücksichtigen,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 der Vorbereitung und beim Abschluss von Außenhandelsgeschäften Finanzierungs- und Kreditsicherungsmöglichkeiten sowie Zahlungsbedingungen berücksichtigen,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logistische Prozesse von der Beschaffung bis zur Distribution steuern und kontrollieren,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Außenhandelsgeschäfte in einer Fremdsprache abwickeln und dabei die Kommunikation mit ausländischen Geschäftspartnern und Geschäftspartnerinnen adressatengerecht gestalten,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Einkauf von Waren und Dienstleistungen durchführen und dabei auch Risiken und Besonderheiten im internationalen Handel berücksichtigen,  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Verkaufsprozesse durch zielgruppenorientierte Marketingmaßnahmen unterstützen und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Kundenanliegen lösungsorientiert mit dem Ziel des Vertragsabschlusses bearbeiten und Möglichkeiten der Konfliktlösung anwenden.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6990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Unterschied Fachrichtung Außenhandel: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Lösungswege </a:t>
            </a:r>
            <a:r>
              <a:rPr lang="de-DE" sz="1200" u="sng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unter Berücksichtigung</a:t>
            </a:r>
            <a:r>
              <a:rPr lang="de-DE" sz="900" u="sng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de-DE" sz="1200" u="sng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internationaler Berufskompetenz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entwickeln und begründen,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  <a:p>
            <a:pPr lvl="0"/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Eines der folgenden Gebiete ist zugrunde zu legen: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Internationaler Handel und Auslandsmärkte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…dito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239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49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13B0B-B3C2-4353-85D8-214D44ADEA57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694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el | Hintergrund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980017"/>
            <a:ext cx="10160520" cy="2131483"/>
          </a:xfrm>
        </p:spPr>
        <p:txBody>
          <a:bodyPr anchor="b"/>
          <a:lstStyle>
            <a:lvl1pPr>
              <a:lnSpc>
                <a:spcPts val="7200"/>
              </a:lnSpc>
              <a:defRPr sz="6000"/>
            </a:lvl1pPr>
          </a:lstStyle>
          <a:p>
            <a:r>
              <a:rPr lang="de-DE" dirty="0"/>
              <a:t>Titel der Präsentation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19667" y="3442000"/>
            <a:ext cx="6216567" cy="76774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Name </a:t>
            </a:r>
            <a:r>
              <a:rPr lang="de-DE" dirty="0" err="1"/>
              <a:t>ReferentIn</a:t>
            </a:r>
            <a:r>
              <a:rPr lang="de-DE" dirty="0"/>
              <a:t>, Titel </a:t>
            </a:r>
            <a:r>
              <a:rPr lang="de-DE" dirty="0" err="1"/>
              <a:t>ReferentIn</a:t>
            </a:r>
            <a:br>
              <a:rPr lang="de-DE" dirty="0"/>
            </a:br>
            <a:r>
              <a:rPr lang="de-DE" dirty="0"/>
              <a:t>Ort, Datum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28EFD71-C9F3-3042-A436-DF10A8E1B1B3}"/>
              </a:ext>
            </a:extLst>
          </p:cNvPr>
          <p:cNvSpPr/>
          <p:nvPr userDrawn="1"/>
        </p:nvSpPr>
        <p:spPr>
          <a:xfrm>
            <a:off x="10094260" y="6239435"/>
            <a:ext cx="1999129" cy="493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8C7D090-D0C7-9A4B-9B1D-5423A6D9D2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739" y="6074802"/>
            <a:ext cx="933861" cy="4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81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3">
          <p15:clr>
            <a:srgbClr val="FBAE40"/>
          </p15:clr>
        </p15:guide>
        <p15:guide id="3" orient="horz" pos="1461">
          <p15:clr>
            <a:srgbClr val="FBAE40"/>
          </p15:clr>
        </p15:guide>
        <p15:guide id="4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| 3er Raster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940983"/>
            <a:ext cx="4032000" cy="491701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52ED5B61-91A9-9449-BF15-7BD9EECB3A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080000" y="1940981"/>
            <a:ext cx="4032000" cy="491701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CAAD952B-DFBF-6A4C-8E0F-4BEB195041E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8160000" y="1940983"/>
            <a:ext cx="4032000" cy="491701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1"/>
            <a:ext cx="10752000" cy="1191900"/>
          </a:xfrm>
        </p:spPr>
        <p:txBody>
          <a:bodyPr/>
          <a:lstStyle/>
          <a:p>
            <a:r>
              <a:rPr lang="de-DE" dirty="0"/>
              <a:t>Das ist eine Überschrift mit ein bis zwei Zeilen</a:t>
            </a:r>
            <a:br>
              <a:rPr lang="de-DE" dirty="0"/>
            </a:br>
            <a:r>
              <a:rPr lang="de-DE" dirty="0"/>
              <a:t>Zeile 2</a:t>
            </a:r>
            <a:endParaRPr lang="en-US" dirty="0"/>
          </a:p>
        </p:txBody>
      </p:sp>
      <p:sp>
        <p:nvSpPr>
          <p:cNvPr id="39" name="Bildplatzhalter 38">
            <a:extLst>
              <a:ext uri="{FF2B5EF4-FFF2-40B4-BE49-F238E27FC236}">
                <a16:creationId xmlns:a16="http://schemas.microsoft.com/office/drawing/2014/main" id="{FAB29935-55B5-5748-B8CE-6B2369DF6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72000" y="6355200"/>
            <a:ext cx="484800" cy="240000"/>
          </a:xfrm>
          <a:blipFill>
            <a:blip r:embed="rId2"/>
            <a:stretch>
              <a:fillRect/>
            </a:stretch>
          </a:blipFill>
        </p:spPr>
        <p:txBody>
          <a:bodyPr wrap="none" bIns="216000" anchor="ctr" anchorCtr="0"/>
          <a:lstStyle>
            <a:lvl1pPr>
              <a:defRPr sz="267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373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| 6er R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8">
            <a:extLst>
              <a:ext uri="{FF2B5EF4-FFF2-40B4-BE49-F238E27FC236}">
                <a16:creationId xmlns:a16="http://schemas.microsoft.com/office/drawing/2014/main" id="{4B91FE99-9C11-424A-AB47-F5BBD3AFA50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8160000" y="4424225"/>
            <a:ext cx="4032000" cy="2433600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940985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1"/>
            <a:ext cx="10752000" cy="1191900"/>
          </a:xfrm>
        </p:spPr>
        <p:txBody>
          <a:bodyPr/>
          <a:lstStyle/>
          <a:p>
            <a:r>
              <a:rPr lang="de-DE" dirty="0"/>
              <a:t>Das ist eine Überschrift mit ein bis zwei Zeilen</a:t>
            </a:r>
            <a:br>
              <a:rPr lang="de-DE" dirty="0"/>
            </a:br>
            <a:r>
              <a:rPr lang="de-DE" dirty="0"/>
              <a:t>Zeile 2</a:t>
            </a:r>
            <a:endParaRPr lang="en-US" dirty="0"/>
          </a:p>
        </p:txBody>
      </p:sp>
      <p:sp>
        <p:nvSpPr>
          <p:cNvPr id="39" name="Bildplatzhalter 38">
            <a:extLst>
              <a:ext uri="{FF2B5EF4-FFF2-40B4-BE49-F238E27FC236}">
                <a16:creationId xmlns:a16="http://schemas.microsoft.com/office/drawing/2014/main" id="{FAB29935-55B5-5748-B8CE-6B2369DF6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72000" y="6355200"/>
            <a:ext cx="484800" cy="240000"/>
          </a:xfrm>
          <a:blipFill>
            <a:blip r:embed="rId2"/>
            <a:stretch>
              <a:fillRect/>
            </a:stretch>
          </a:blipFill>
        </p:spPr>
        <p:txBody>
          <a:bodyPr wrap="none" bIns="216000" anchor="ctr" anchorCtr="0"/>
          <a:lstStyle>
            <a:lvl1pPr>
              <a:defRPr sz="267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F0ECE825-1641-F64C-8CD5-F999632B423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0" y="4424225"/>
            <a:ext cx="4032000" cy="2433600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52ED5B61-91A9-9449-BF15-7BD9EECB3A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080000" y="1940983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2" name="Bildplatzhalter 8">
            <a:extLst>
              <a:ext uri="{FF2B5EF4-FFF2-40B4-BE49-F238E27FC236}">
                <a16:creationId xmlns:a16="http://schemas.microsoft.com/office/drawing/2014/main" id="{5C195CE8-ED62-CE42-BF5B-5021757F61E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080000" y="4424225"/>
            <a:ext cx="4032000" cy="2433600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CAAD952B-DFBF-6A4C-8E0F-4BEB195041E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8160000" y="1940985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</p:spTree>
    <p:extLst>
      <p:ext uri="{BB962C8B-B14F-4D97-AF65-F5344CB8AC3E}">
        <p14:creationId xmlns:p14="http://schemas.microsoft.com/office/powerpoint/2010/main" val="231968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| 3er Raster Text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940985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1"/>
            <a:ext cx="10752000" cy="1191900"/>
          </a:xfrm>
        </p:spPr>
        <p:txBody>
          <a:bodyPr/>
          <a:lstStyle/>
          <a:p>
            <a:r>
              <a:rPr lang="de-DE" dirty="0"/>
              <a:t>Das ist eine Überschrift mit ein bis zwei Zeilen</a:t>
            </a:r>
            <a:br>
              <a:rPr lang="de-DE" dirty="0"/>
            </a:br>
            <a:r>
              <a:rPr lang="de-DE" dirty="0"/>
              <a:t>Zeile 2</a:t>
            </a:r>
            <a:endParaRPr lang="en-US" dirty="0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52ED5B61-91A9-9449-BF15-7BD9EECB3A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080000" y="1940983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CAAD952B-DFBF-6A4C-8E0F-4BEB195041E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8160000" y="1940985"/>
            <a:ext cx="4032000" cy="2433599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EDEFB852-6677-CE46-AC67-B0F38F6EFB1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4000" y="4598594"/>
            <a:ext cx="3264000" cy="132595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16" name="Textplatzhalter 24">
            <a:extLst>
              <a:ext uri="{FF2B5EF4-FFF2-40B4-BE49-F238E27FC236}">
                <a16:creationId xmlns:a16="http://schemas.microsoft.com/office/drawing/2014/main" id="{DA5CAE01-0FA2-1549-88D8-7CB2D4612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4000" y="4598594"/>
            <a:ext cx="3264000" cy="132595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17" name="Textplatzhalter 27">
            <a:extLst>
              <a:ext uri="{FF2B5EF4-FFF2-40B4-BE49-F238E27FC236}">
                <a16:creationId xmlns:a16="http://schemas.microsoft.com/office/drawing/2014/main" id="{5C5B85D4-BE45-C943-833B-5EC720E4AD1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44000" y="4599523"/>
            <a:ext cx="3264000" cy="1325028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</p:spTree>
    <p:extLst>
      <p:ext uri="{BB962C8B-B14F-4D97-AF65-F5344CB8AC3E}">
        <p14:creationId xmlns:p14="http://schemas.microsoft.com/office/powerpoint/2010/main" val="1741317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3 Spalten mi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750E5AED-4830-8643-822D-7B5FE6BCFD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4244854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8EACA3C2-312F-384D-BF45-CE147AFCC2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4000" y="4244854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F0C1B4B0-7B07-6A4C-948E-42A4423CCF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8000" y="4246033"/>
            <a:ext cx="3264000" cy="1678520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B6C32404-A2B8-BD48-821A-8B0845C9D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57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06">
          <p15:clr>
            <a:srgbClr val="FBAE40"/>
          </p15:clr>
        </p15:guide>
        <p15:guide id="2" pos="1882">
          <p15:clr>
            <a:srgbClr val="FBAE40"/>
          </p15:clr>
        </p15:guide>
        <p15:guide id="3" pos="2109">
          <p15:clr>
            <a:srgbClr val="FBAE40"/>
          </p15:clr>
        </p15:guide>
        <p15:guide id="4" pos="3651">
          <p15:clr>
            <a:srgbClr val="FBAE40"/>
          </p15:clr>
        </p15:guide>
        <p15:guide id="5" pos="3878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4 Spalten mi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750E5AED-4830-8643-822D-7B5FE6BCFD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4260001"/>
            <a:ext cx="2400000" cy="1664551"/>
          </a:xfrm>
        </p:spPr>
        <p:txBody>
          <a:bodyPr>
            <a:noAutofit/>
          </a:bodyPr>
          <a:lstStyle>
            <a:lvl1pPr marL="10584" indent="0" algn="ctr">
              <a:lnSpc>
                <a:spcPts val="3000"/>
              </a:lnSpc>
              <a:buFontTx/>
              <a:buNone/>
              <a:tabLst/>
              <a:defRPr/>
            </a:lvl1pPr>
            <a:lvl2pPr marL="10584" indent="0" algn="ctr">
              <a:lnSpc>
                <a:spcPts val="3000"/>
              </a:lnSpc>
              <a:buFontTx/>
              <a:buNone/>
              <a:tabLst/>
              <a:defRPr/>
            </a:lvl2pPr>
            <a:lvl3pPr marL="10584" indent="0" algn="ctr">
              <a:lnSpc>
                <a:spcPts val="3000"/>
              </a:lnSpc>
              <a:buFontTx/>
              <a:buNone/>
              <a:tabLst/>
              <a:defRPr/>
            </a:lvl3pPr>
            <a:lvl4pPr marL="10584" indent="0" algn="ctr">
              <a:lnSpc>
                <a:spcPts val="3000"/>
              </a:lnSpc>
              <a:buFontTx/>
              <a:buNone/>
              <a:tabLst/>
              <a:defRPr sz="2800"/>
            </a:lvl4pPr>
            <a:lvl5pPr marL="10584" indent="0" algn="ctr">
              <a:lnSpc>
                <a:spcPts val="3000"/>
              </a:lnSpc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F0C1B4B0-7B07-6A4C-948E-42A4423CCF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8000" y="4260001"/>
            <a:ext cx="2400000" cy="1664551"/>
          </a:xfrm>
        </p:spPr>
        <p:txBody>
          <a:bodyPr>
            <a:noAutofit/>
          </a:bodyPr>
          <a:lstStyle>
            <a:lvl1pPr marL="10584" indent="0" algn="ctr">
              <a:lnSpc>
                <a:spcPts val="3000"/>
              </a:lnSpc>
              <a:buFontTx/>
              <a:buNone/>
              <a:tabLst/>
              <a:defRPr/>
            </a:lvl1pPr>
            <a:lvl2pPr marL="10584" indent="0" algn="ctr">
              <a:lnSpc>
                <a:spcPts val="3000"/>
              </a:lnSpc>
              <a:buFontTx/>
              <a:buNone/>
              <a:tabLst/>
              <a:defRPr/>
            </a:lvl2pPr>
            <a:lvl3pPr marL="10584" indent="0" algn="ctr">
              <a:lnSpc>
                <a:spcPts val="3000"/>
              </a:lnSpc>
              <a:buFontTx/>
              <a:buNone/>
              <a:tabLst/>
              <a:defRPr/>
            </a:lvl3pPr>
            <a:lvl4pPr marL="10584" indent="0" algn="ctr">
              <a:lnSpc>
                <a:spcPts val="3000"/>
              </a:lnSpc>
              <a:buFontTx/>
              <a:buNone/>
              <a:tabLst/>
              <a:defRPr sz="2800"/>
            </a:lvl4pPr>
            <a:lvl5pPr marL="10584" indent="0" algn="ctr">
              <a:lnSpc>
                <a:spcPts val="3000"/>
              </a:lnSpc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56" name="Textplatzhalter 55">
            <a:extLst>
              <a:ext uri="{FF2B5EF4-FFF2-40B4-BE49-F238E27FC236}">
                <a16:creationId xmlns:a16="http://schemas.microsoft.com/office/drawing/2014/main" id="{AB6369D4-4B47-DE41-9909-9AED67DF5E8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72000" y="4260001"/>
            <a:ext cx="2400000" cy="1664551"/>
          </a:xfrm>
        </p:spPr>
        <p:txBody>
          <a:bodyPr>
            <a:noAutofit/>
          </a:bodyPr>
          <a:lstStyle>
            <a:lvl1pPr marL="10584" indent="0" algn="ctr">
              <a:lnSpc>
                <a:spcPts val="3000"/>
              </a:lnSpc>
              <a:buFontTx/>
              <a:buNone/>
              <a:tabLst/>
              <a:defRPr/>
            </a:lvl1pPr>
            <a:lvl2pPr marL="10584" indent="0" algn="ctr">
              <a:lnSpc>
                <a:spcPts val="3000"/>
              </a:lnSpc>
              <a:buFontTx/>
              <a:buNone/>
              <a:tabLst/>
              <a:defRPr/>
            </a:lvl2pPr>
            <a:lvl3pPr marL="10584" indent="0" algn="ctr">
              <a:lnSpc>
                <a:spcPts val="3000"/>
              </a:lnSpc>
              <a:buFontTx/>
              <a:buNone/>
              <a:tabLst/>
              <a:defRPr/>
            </a:lvl3pPr>
            <a:lvl4pPr marL="10584" indent="0" algn="ctr">
              <a:lnSpc>
                <a:spcPts val="3000"/>
              </a:lnSpc>
              <a:buFontTx/>
              <a:buNone/>
              <a:tabLst/>
              <a:defRPr sz="2800"/>
            </a:lvl4pPr>
            <a:lvl5pPr marL="10584" indent="0" algn="ctr">
              <a:lnSpc>
                <a:spcPts val="3000"/>
              </a:lnSpc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4EEEAF5-B848-1A43-9559-A901F5CFAA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0"/>
            <a:ext cx="10752000" cy="1200000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769298-9899-544D-B35E-8695F5DB7D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3085" y="4246034"/>
            <a:ext cx="2400300" cy="1678517"/>
          </a:xfrm>
        </p:spPr>
        <p:txBody>
          <a:bodyPr/>
          <a:lstStyle>
            <a:lvl1pPr algn="ctr">
              <a:buFontTx/>
              <a:buNone/>
              <a:defRPr/>
            </a:lvl1pPr>
          </a:lstStyle>
          <a:p>
            <a:pPr lvl="0"/>
            <a:r>
              <a:rPr lang="de-DE" dirty="0"/>
              <a:t>Überschrift (Ebene 4), 3-zeiliger Text und ein Icon</a:t>
            </a:r>
          </a:p>
        </p:txBody>
      </p:sp>
    </p:spTree>
    <p:extLst>
      <p:ext uri="{BB962C8B-B14F-4D97-AF65-F5344CB8AC3E}">
        <p14:creationId xmlns:p14="http://schemas.microsoft.com/office/powerpoint/2010/main" val="1338725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74">
          <p15:clr>
            <a:srgbClr val="FBAE40"/>
          </p15:clr>
        </p15:guide>
        <p15:guide id="2" pos="1655">
          <p15:clr>
            <a:srgbClr val="FBAE40"/>
          </p15:clr>
        </p15:guide>
        <p15:guide id="3" pos="2789">
          <p15:clr>
            <a:srgbClr val="FBAE40"/>
          </p15:clr>
        </p15:guide>
        <p15:guide id="4" pos="2971">
          <p15:clr>
            <a:srgbClr val="FBAE40"/>
          </p15:clr>
        </p15:guide>
        <p15:guide id="5" pos="4105">
          <p15:clr>
            <a:srgbClr val="FBAE40"/>
          </p15:clr>
        </p15:guide>
        <p15:guide id="6" pos="4286">
          <p15:clr>
            <a:srgbClr val="FBAE40"/>
          </p15:clr>
        </p15:guide>
        <p15:guide id="7" orient="horz" pos="2006">
          <p15:clr>
            <a:srgbClr val="FBAE40"/>
          </p15:clr>
        </p15:guide>
        <p15:guide id="8" orient="horz" pos="21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3 Spalten 2 Rei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platzhalter 26">
            <a:extLst>
              <a:ext uri="{FF2B5EF4-FFF2-40B4-BE49-F238E27FC236}">
                <a16:creationId xmlns:a16="http://schemas.microsoft.com/office/drawing/2014/main" id="{FAFFD6B1-7B7A-9B4F-B515-ADF419D0F82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0000" y="2177888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31" name="Textplatzhalter 24">
            <a:extLst>
              <a:ext uri="{FF2B5EF4-FFF2-40B4-BE49-F238E27FC236}">
                <a16:creationId xmlns:a16="http://schemas.microsoft.com/office/drawing/2014/main" id="{2D89976C-60DE-654D-8E3F-AFF95B1D508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64000" y="2177888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50" name="Textplatzhalter 27">
            <a:extLst>
              <a:ext uri="{FF2B5EF4-FFF2-40B4-BE49-F238E27FC236}">
                <a16:creationId xmlns:a16="http://schemas.microsoft.com/office/drawing/2014/main" id="{85A49F92-98DE-6641-93C3-382355CD78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08000" y="2177887"/>
            <a:ext cx="3264000" cy="1678520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750E5AED-4830-8643-822D-7B5FE6BCFD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4244854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8EACA3C2-312F-384D-BF45-CE147AFCC2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4000" y="4244854"/>
            <a:ext cx="3264000" cy="1679697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F0C1B4B0-7B07-6A4C-948E-42A4423CCF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8000" y="4244853"/>
            <a:ext cx="3264000" cy="1678520"/>
          </a:xfrm>
        </p:spPr>
        <p:txBody>
          <a:bodyPr>
            <a:noAutofit/>
          </a:bodyPr>
          <a:lstStyle>
            <a:lvl1pPr marL="10584" indent="0" algn="ctr">
              <a:buFontTx/>
              <a:buNone/>
              <a:tabLst/>
              <a:defRPr/>
            </a:lvl1pPr>
            <a:lvl2pPr marL="10584" indent="0" algn="ctr">
              <a:buFontTx/>
              <a:buNone/>
              <a:tabLst/>
              <a:defRPr/>
            </a:lvl2pPr>
            <a:lvl3pPr marL="10584" indent="0" algn="ctr">
              <a:buFontTx/>
              <a:buNone/>
              <a:tabLst/>
              <a:defRPr/>
            </a:lvl3pPr>
            <a:lvl4pPr marL="10584" indent="0" algn="ctr">
              <a:buFontTx/>
              <a:buNone/>
              <a:tabLst/>
              <a:defRPr/>
            </a:lvl4pPr>
            <a:lvl5pPr marL="10584" indent="0" algn="ctr">
              <a:buFontTx/>
              <a:buNone/>
              <a:tabLst/>
              <a:defRPr/>
            </a:lvl5pPr>
          </a:lstStyle>
          <a:p>
            <a:pPr lvl="0"/>
            <a:r>
              <a:rPr lang="de-DE" dirty="0"/>
              <a:t>Schriftstil wechseln über Listenebene erhöhen / Einzug vergrößern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B6C32404-A2B8-BD48-821A-8B0845C9D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400"/>
            <a:ext cx="10752000" cy="72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Einzeilige Überschrift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75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06">
          <p15:clr>
            <a:srgbClr val="FBAE40"/>
          </p15:clr>
        </p15:guide>
        <p15:guide id="2" pos="1882">
          <p15:clr>
            <a:srgbClr val="FBAE40"/>
          </p15:clr>
        </p15:guide>
        <p15:guide id="3" pos="2109">
          <p15:clr>
            <a:srgbClr val="FBAE40"/>
          </p15:clr>
        </p15:guide>
        <p15:guide id="4" pos="3651">
          <p15:clr>
            <a:srgbClr val="FBAE40"/>
          </p15:clr>
        </p15:guide>
        <p15:guide id="5" pos="3878">
          <p15:clr>
            <a:srgbClr val="FBAE40"/>
          </p15:clr>
        </p15:guide>
        <p15:guide id="6" orient="horz" pos="1030">
          <p15:clr>
            <a:srgbClr val="FBAE40"/>
          </p15:clr>
        </p15:guide>
        <p15:guide id="7" orient="horz" pos="21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>
            <a:extLst>
              <a:ext uri="{FF2B5EF4-FFF2-40B4-BE49-F238E27FC236}">
                <a16:creationId xmlns:a16="http://schemas.microsoft.com/office/drawing/2014/main" id="{B6C32404-A2B8-BD48-821A-8B0845C9D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269EEAA4-600D-0243-9027-A58563CD60C7}"/>
              </a:ext>
            </a:extLst>
          </p:cNvPr>
          <p:cNvGrpSpPr/>
          <p:nvPr userDrawn="1"/>
        </p:nvGrpSpPr>
        <p:grpSpPr>
          <a:xfrm>
            <a:off x="720000" y="-172800"/>
            <a:ext cx="10752000" cy="73400"/>
            <a:chOff x="540000" y="-129600"/>
            <a:chExt cx="8064000" cy="55050"/>
          </a:xfrm>
        </p:grpSpPr>
        <p:cxnSp>
          <p:nvCxnSpPr>
            <p:cNvPr id="43" name="Gerader Verbinder 12">
              <a:extLst>
                <a:ext uri="{FF2B5EF4-FFF2-40B4-BE49-F238E27FC236}">
                  <a16:creationId xmlns:a16="http://schemas.microsoft.com/office/drawing/2014/main" id="{44EE1F89-DEFE-814F-9B1C-A8EEDAFECFDC}"/>
                </a:ext>
              </a:extLst>
            </p:cNvPr>
            <p:cNvCxnSpPr/>
            <p:nvPr userDrawn="1"/>
          </p:nvCxnSpPr>
          <p:spPr bwMode="gray">
            <a:xfrm>
              <a:off x="860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13">
              <a:extLst>
                <a:ext uri="{FF2B5EF4-FFF2-40B4-BE49-F238E27FC236}">
                  <a16:creationId xmlns:a16="http://schemas.microsoft.com/office/drawing/2014/main" id="{11BFBF84-A5C3-6F4A-AAD7-D26890A83390}"/>
                </a:ext>
              </a:extLst>
            </p:cNvPr>
            <p:cNvCxnSpPr/>
            <p:nvPr userDrawn="1"/>
          </p:nvCxnSpPr>
          <p:spPr bwMode="gray">
            <a:xfrm>
              <a:off x="2988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14">
              <a:extLst>
                <a:ext uri="{FF2B5EF4-FFF2-40B4-BE49-F238E27FC236}">
                  <a16:creationId xmlns:a16="http://schemas.microsoft.com/office/drawing/2014/main" id="{82AB4615-CD0A-2B42-A78E-6D64A12E0DE6}"/>
                </a:ext>
              </a:extLst>
            </p:cNvPr>
            <p:cNvCxnSpPr/>
            <p:nvPr userDrawn="1"/>
          </p:nvCxnSpPr>
          <p:spPr bwMode="gray">
            <a:xfrm>
              <a:off x="3348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15">
              <a:extLst>
                <a:ext uri="{FF2B5EF4-FFF2-40B4-BE49-F238E27FC236}">
                  <a16:creationId xmlns:a16="http://schemas.microsoft.com/office/drawing/2014/main" id="{51AF8B13-BD10-B244-B3A0-8D27EC20D929}"/>
                </a:ext>
              </a:extLst>
            </p:cNvPr>
            <p:cNvCxnSpPr/>
            <p:nvPr userDrawn="1"/>
          </p:nvCxnSpPr>
          <p:spPr bwMode="gray">
            <a:xfrm>
              <a:off x="428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16">
              <a:extLst>
                <a:ext uri="{FF2B5EF4-FFF2-40B4-BE49-F238E27FC236}">
                  <a16:creationId xmlns:a16="http://schemas.microsoft.com/office/drawing/2014/main" id="{676F7EB2-B2D1-BC41-BDB2-FEDF555E4556}"/>
                </a:ext>
              </a:extLst>
            </p:cNvPr>
            <p:cNvCxnSpPr/>
            <p:nvPr userDrawn="1"/>
          </p:nvCxnSpPr>
          <p:spPr bwMode="gray">
            <a:xfrm>
              <a:off x="48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17">
              <a:extLst>
                <a:ext uri="{FF2B5EF4-FFF2-40B4-BE49-F238E27FC236}">
                  <a16:creationId xmlns:a16="http://schemas.microsoft.com/office/drawing/2014/main" id="{81EE250D-79B8-F14C-A622-0498EE519E8E}"/>
                </a:ext>
              </a:extLst>
            </p:cNvPr>
            <p:cNvCxnSpPr/>
            <p:nvPr userDrawn="1"/>
          </p:nvCxnSpPr>
          <p:spPr bwMode="gray">
            <a:xfrm>
              <a:off x="579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18">
              <a:extLst>
                <a:ext uri="{FF2B5EF4-FFF2-40B4-BE49-F238E27FC236}">
                  <a16:creationId xmlns:a16="http://schemas.microsoft.com/office/drawing/2014/main" id="{69676EEB-BE1C-4242-8DF2-1BBD8FAFAC49}"/>
                </a:ext>
              </a:extLst>
            </p:cNvPr>
            <p:cNvCxnSpPr/>
            <p:nvPr userDrawn="1"/>
          </p:nvCxnSpPr>
          <p:spPr bwMode="gray">
            <a:xfrm>
              <a:off x="615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19">
              <a:extLst>
                <a:ext uri="{FF2B5EF4-FFF2-40B4-BE49-F238E27FC236}">
                  <a16:creationId xmlns:a16="http://schemas.microsoft.com/office/drawing/2014/main" id="{02DE4404-7A7E-464D-A995-A26B3916E872}"/>
                </a:ext>
              </a:extLst>
            </p:cNvPr>
            <p:cNvCxnSpPr/>
            <p:nvPr userDrawn="1"/>
          </p:nvCxnSpPr>
          <p:spPr bwMode="gray">
            <a:xfrm>
              <a:off x="54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BE875D-DE48-4F4A-B254-A3ADD547524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9668" y="2178051"/>
            <a:ext cx="4993217" cy="37465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C3B204-3ECE-7745-93CB-AE088A8E17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79117" y="2178051"/>
            <a:ext cx="4993216" cy="3746500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10611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2" pos="2699">
          <p15:clr>
            <a:srgbClr val="FBAE40"/>
          </p15:clr>
        </p15:guide>
        <p15:guide id="3" pos="3061">
          <p15:clr>
            <a:srgbClr val="FBAE40"/>
          </p15:clr>
        </p15:guide>
        <p15:guide id="5" pos="5760">
          <p15:clr>
            <a:srgbClr val="FBAE40"/>
          </p15:clr>
        </p15:guide>
        <p15:guide id="6" orient="horz" pos="214">
          <p15:clr>
            <a:srgbClr val="FBAE40"/>
          </p15:clr>
        </p15:guide>
        <p15:guide id="7" orient="horz" pos="1461">
          <p15:clr>
            <a:srgbClr val="FBAE40"/>
          </p15:clr>
        </p15:guide>
        <p15:guide id="8" orient="horz" pos="200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>
            <a:extLst>
              <a:ext uri="{FF2B5EF4-FFF2-40B4-BE49-F238E27FC236}">
                <a16:creationId xmlns:a16="http://schemas.microsoft.com/office/drawing/2014/main" id="{B6C32404-A2B8-BD48-821A-8B0845C9D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A9836818-1B32-D243-A2A4-984F309348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2180167"/>
            <a:ext cx="10752332" cy="3744384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239178" indent="-235194" algn="l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>
                <a:solidFill>
                  <a:schemeClr val="bg2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>
                <a:solidFill>
                  <a:schemeClr val="bg2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Liste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Mit hartem Umbruch können Sie eine weitere Zeile zum Listenpunkt </a:t>
            </a:r>
            <a:br>
              <a:rPr lang="de-DE" dirty="0"/>
            </a:br>
            <a:r>
              <a:rPr lang="de-DE" dirty="0"/>
              <a:t>ergänzen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Ein neuer Listenpunkt mit weichem Umbruch erstellen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</p:txBody>
      </p:sp>
      <p:sp>
        <p:nvSpPr>
          <p:cNvPr id="12" name="Fußzeilenplatzhalter 6">
            <a:extLst>
              <a:ext uri="{FF2B5EF4-FFF2-40B4-BE49-F238E27FC236}">
                <a16:creationId xmlns:a16="http://schemas.microsoft.com/office/drawing/2014/main" id="{7FF35425-20B1-4AFE-8105-D24C119CD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110" y="6356349"/>
            <a:ext cx="74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9" name="Foliennummernplatzhalter 16">
            <a:extLst>
              <a:ext uri="{FF2B5EF4-FFF2-40B4-BE49-F238E27FC236}">
                <a16:creationId xmlns:a16="http://schemas.microsoft.com/office/drawing/2014/main" id="{317D1BEE-097E-4E70-88DD-59F102835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5156" y="6356350"/>
            <a:ext cx="579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365-9D09-4FD1-92C3-30EAE4119F1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661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1 Spalte Textkasten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1A9E3F5B-E09D-5E49-9401-6ED310A7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C7CC1E20-DE08-764F-BBC8-1882775EFD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2180167"/>
            <a:ext cx="10752332" cy="3744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180000" tIns="144000" rIns="144000" bIns="144000" anchor="t" anchorCtr="0"/>
          <a:lstStyle>
            <a:lvl1pPr marL="239178" indent="-235194" algn="l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>
                <a:solidFill>
                  <a:schemeClr val="tx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Liste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Mit hartem Umbruch können Sie eine weitere Zeile zum Listenpunkt </a:t>
            </a:r>
            <a:br>
              <a:rPr lang="de-DE" dirty="0"/>
            </a:br>
            <a:r>
              <a:rPr lang="de-DE" dirty="0"/>
              <a:t>ergänzen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Ein neuer Listenpunkt mit weichem Umbruch erstellen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5689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Textkasten Grau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93D52D-7556-954C-B7FC-AA997B857C6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79117" y="2178051"/>
            <a:ext cx="4993216" cy="3746500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E8BB1F7E-2FD2-1F47-9689-F6FEA926D1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D649986-E756-964C-AF31-95A69C0BDF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2180167"/>
            <a:ext cx="4992884" cy="3744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lIns="180000" tIns="144000" rIns="144000" bIns="144000" anchor="t" anchorCtr="0"/>
          <a:lstStyle>
            <a:lvl1pPr marL="239178" indent="-235194" algn="l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>
                <a:solidFill>
                  <a:schemeClr val="tx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Liste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Mit hartem Umbruch können Sie eine weitere Zeile zum Listenpunkt ergänzen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Ein neuer Listenpunkt mit weichem Umbruch erstellen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1834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2" pos="2699">
          <p15:clr>
            <a:srgbClr val="FBAE40"/>
          </p15:clr>
        </p15:guide>
        <p15:guide id="3" pos="3061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| abgerundetes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Bildplatzhalter 39">
            <a:extLst>
              <a:ext uri="{FF2B5EF4-FFF2-40B4-BE49-F238E27FC236}">
                <a16:creationId xmlns:a16="http://schemas.microsoft.com/office/drawing/2014/main" id="{A288AB3A-6906-544A-94ED-B0F02860514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6096503" cy="6858000"/>
          </a:xfrm>
          <a:custGeom>
            <a:avLst/>
            <a:gdLst>
              <a:gd name="connsiteX0" fmla="*/ 0 w 4572377"/>
              <a:gd name="connsiteY0" fmla="*/ 0 h 5143500"/>
              <a:gd name="connsiteX1" fmla="*/ 4063455 w 4572377"/>
              <a:gd name="connsiteY1" fmla="*/ 0 h 5143500"/>
              <a:gd name="connsiteX2" fmla="*/ 4124352 w 4572377"/>
              <a:gd name="connsiteY2" fmla="*/ 131060 h 5143500"/>
              <a:gd name="connsiteX3" fmla="*/ 4572377 w 4572377"/>
              <a:gd name="connsiteY3" fmla="*/ 2572200 h 5143500"/>
              <a:gd name="connsiteX4" fmla="*/ 4124352 w 4572377"/>
              <a:gd name="connsiteY4" fmla="*/ 5013341 h 5143500"/>
              <a:gd name="connsiteX5" fmla="*/ 4063873 w 4572377"/>
              <a:gd name="connsiteY5" fmla="*/ 5143500 h 5143500"/>
              <a:gd name="connsiteX6" fmla="*/ 0 w 4572377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377" h="5143500">
                <a:moveTo>
                  <a:pt x="0" y="0"/>
                </a:moveTo>
                <a:lnTo>
                  <a:pt x="4063455" y="0"/>
                </a:lnTo>
                <a:lnTo>
                  <a:pt x="4124352" y="131060"/>
                </a:lnTo>
                <a:cubicBezTo>
                  <a:pt x="4404243" y="794442"/>
                  <a:pt x="4572377" y="1644915"/>
                  <a:pt x="4572377" y="2572200"/>
                </a:cubicBezTo>
                <a:cubicBezTo>
                  <a:pt x="4572377" y="3499485"/>
                  <a:pt x="4404243" y="4349958"/>
                  <a:pt x="4124352" y="5013341"/>
                </a:cubicBezTo>
                <a:lnTo>
                  <a:pt x="4063873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540000" tIns="2052000" rIns="180000">
            <a:noAutofit/>
          </a:bodyPr>
          <a:lstStyle>
            <a:lvl1pPr marL="0" marR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Bild durch Klicken auf das Symbol einfügen.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9840" y="993531"/>
            <a:ext cx="5474541" cy="2098920"/>
          </a:xfrm>
        </p:spPr>
        <p:txBody>
          <a:bodyPr anchor="b"/>
          <a:lstStyle>
            <a:lvl1pPr>
              <a:lnSpc>
                <a:spcPts val="6400"/>
              </a:lnSpc>
              <a:defRPr sz="5333"/>
            </a:lvl1pPr>
          </a:lstStyle>
          <a:p>
            <a:r>
              <a:rPr lang="de-DE" dirty="0"/>
              <a:t>Titel der Präsentation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39841" y="3445005"/>
            <a:ext cx="5283612" cy="767747"/>
          </a:xfrm>
        </p:spPr>
        <p:txBody>
          <a:bodyPr/>
          <a:lstStyle>
            <a:lvl1pPr marL="0" indent="0">
              <a:buNone/>
              <a:defRPr sz="2133">
                <a:solidFill>
                  <a:schemeClr val="bg2"/>
                </a:solidFill>
                <a:latin typeface="+mn-lt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Name </a:t>
            </a:r>
            <a:r>
              <a:rPr lang="de-DE" dirty="0" err="1"/>
              <a:t>ReferentIn</a:t>
            </a:r>
            <a:r>
              <a:rPr lang="de-DE" dirty="0"/>
              <a:t>, Titel </a:t>
            </a:r>
            <a:r>
              <a:rPr lang="de-DE" dirty="0" err="1"/>
              <a:t>ReferentIn</a:t>
            </a:r>
            <a:br>
              <a:rPr lang="de-DE" dirty="0"/>
            </a:br>
            <a:r>
              <a:rPr lang="de-DE" dirty="0"/>
              <a:t>Ort, Datum</a:t>
            </a:r>
          </a:p>
        </p:txBody>
      </p:sp>
      <p:sp>
        <p:nvSpPr>
          <p:cNvPr id="17" name="Fußzeilenplatzhalter 6">
            <a:extLst>
              <a:ext uri="{FF2B5EF4-FFF2-40B4-BE49-F238E27FC236}">
                <a16:creationId xmlns:a16="http://schemas.microsoft.com/office/drawing/2014/main" id="{E196CBA6-67C4-435B-B2F3-68A1860E2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110" y="6356349"/>
            <a:ext cx="74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8" name="Foliennummernplatzhalter 16">
            <a:extLst>
              <a:ext uri="{FF2B5EF4-FFF2-40B4-BE49-F238E27FC236}">
                <a16:creationId xmlns:a16="http://schemas.microsoft.com/office/drawing/2014/main" id="{FC064906-87BA-42CF-8407-099EBE341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5156" y="6356350"/>
            <a:ext cx="579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365-9D09-4FD1-92C3-30EAE4119F1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2226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3">
          <p15:clr>
            <a:srgbClr val="FBAE40"/>
          </p15:clr>
        </p15:guide>
        <p15:guide id="2" pos="2993">
          <p15:clr>
            <a:srgbClr val="FBAE40"/>
          </p15:clr>
        </p15:guide>
        <p15:guide id="3" orient="horz" pos="1620">
          <p15:clr>
            <a:srgbClr val="FBAE40"/>
          </p15:clr>
        </p15:guide>
        <p15:guide id="4" orient="horz" pos="146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1 Spalte Textkasten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8968F968-1FA1-F240-924C-9F8927034A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4B89B84F-E2E1-6840-8E0B-197D60BEC3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2180167"/>
            <a:ext cx="10752332" cy="3744384"/>
          </a:xfrm>
          <a:prstGeom prst="rect">
            <a:avLst/>
          </a:prstGeom>
          <a:solidFill>
            <a:schemeClr val="accent2"/>
          </a:solidFill>
        </p:spPr>
        <p:txBody>
          <a:bodyPr lIns="180000" tIns="144000" rIns="144000" bIns="144000" anchor="t" anchorCtr="0"/>
          <a:lstStyle>
            <a:lvl1pPr marL="239178" indent="-235194" algn="l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Liste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Mit hartem Umbruch können Sie eine weitere Zeile zum Listenpunkt </a:t>
            </a:r>
            <a:br>
              <a:rPr lang="de-DE" dirty="0"/>
            </a:br>
            <a:r>
              <a:rPr lang="de-DE" dirty="0"/>
              <a:t>ergänzen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Ein neuer Listenpunkt mit weichem Umbruch erstellen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411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2" pos="2699">
          <p15:clr>
            <a:srgbClr val="FBAE40"/>
          </p15:clr>
        </p15:guide>
        <p15:guide id="3" pos="3061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Textkasten Cyan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93D52D-7556-954C-B7FC-AA997B857C6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79117" y="2178051"/>
            <a:ext cx="4993216" cy="37465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AF21778-C705-9641-B3D5-55694A4F4F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399"/>
            <a:ext cx="10752000" cy="120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Ein- bis maximal zweizeilige Überschrift</a:t>
            </a:r>
            <a:endParaRPr lang="en-US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A3AF65-622C-5545-B074-B9C9353D27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2180167"/>
            <a:ext cx="4992884" cy="3744384"/>
          </a:xfrm>
          <a:prstGeom prst="rect">
            <a:avLst/>
          </a:prstGeom>
          <a:solidFill>
            <a:schemeClr val="tx2"/>
          </a:solidFill>
        </p:spPr>
        <p:txBody>
          <a:bodyPr lIns="180000" tIns="144000" rIns="144000" bIns="144000" anchor="t" anchorCtr="0"/>
          <a:lstStyle>
            <a:lvl1pPr marL="239178" indent="-235194" algn="l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Liste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Mit hartem Umbruch können Sie eine weitere Zeile zum Listenpunkt ergänzen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Ein neuer Listenpunkt mit weichem Umbruch erstellen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r>
              <a:rPr lang="de-DE" dirty="0"/>
              <a:t>Liste Platzhaltertext</a:t>
            </a:r>
          </a:p>
          <a:p>
            <a:pPr marL="241294" marR="0" lvl="4" indent="-232828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Char char="§"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0642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2" pos="2699">
          <p15:clr>
            <a:srgbClr val="FBAE40"/>
          </p15:clr>
        </p15:guide>
        <p15:guide id="3" pos="3061">
          <p15:clr>
            <a:srgbClr val="FBAE40"/>
          </p15:clr>
        </p15:guide>
        <p15:guide id="6" orient="horz" pos="21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| Nummerierung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>
            <a:extLst>
              <a:ext uri="{FF2B5EF4-FFF2-40B4-BE49-F238E27FC236}">
                <a16:creationId xmlns:a16="http://schemas.microsoft.com/office/drawing/2014/main" id="{B6C32404-A2B8-BD48-821A-8B0845C9D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1" y="446400"/>
            <a:ext cx="10752000" cy="720000"/>
          </a:xfrm>
          <a:prstGeom prst="rect">
            <a:avLst/>
          </a:prstGeom>
          <a:noFill/>
        </p:spPr>
        <p:txBody>
          <a:bodyPr anchor="t" anchorCtr="0">
            <a:noAutofit/>
          </a:bodyPr>
          <a:lstStyle>
            <a:lvl1pPr>
              <a:lnSpc>
                <a:spcPts val="5000"/>
              </a:lnSpc>
              <a:defRPr sz="4000"/>
            </a:lvl1pPr>
          </a:lstStyle>
          <a:p>
            <a:r>
              <a:rPr lang="de-DE" dirty="0"/>
              <a:t>Einzeilige Überschrift</a:t>
            </a:r>
            <a:endParaRPr lang="en-US" dirty="0"/>
          </a:p>
        </p:txBody>
      </p:sp>
      <p:sp>
        <p:nvSpPr>
          <p:cNvPr id="54" name="Textplatzhalter 9">
            <a:extLst>
              <a:ext uri="{FF2B5EF4-FFF2-40B4-BE49-F238E27FC236}">
                <a16:creationId xmlns:a16="http://schemas.microsoft.com/office/drawing/2014/main" id="{2F96CF1F-46D4-4F4D-AF3C-C93A423816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488089" y="1949924"/>
            <a:ext cx="4224796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55" name="Textplatzhalter 9">
            <a:extLst>
              <a:ext uri="{FF2B5EF4-FFF2-40B4-BE49-F238E27FC236}">
                <a16:creationId xmlns:a16="http://schemas.microsoft.com/office/drawing/2014/main" id="{A4538C42-E2B9-9847-A749-CBCB7AA1A3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720001" y="1949924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56" name="Textplatzhalter 9">
            <a:extLst>
              <a:ext uri="{FF2B5EF4-FFF2-40B4-BE49-F238E27FC236}">
                <a16:creationId xmlns:a16="http://schemas.microsoft.com/office/drawing/2014/main" id="{E81FA529-2165-BA4C-AE5A-8C1C572FFE3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488089" y="2814020"/>
            <a:ext cx="4224796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57" name="Textplatzhalter 9">
            <a:extLst>
              <a:ext uri="{FF2B5EF4-FFF2-40B4-BE49-F238E27FC236}">
                <a16:creationId xmlns:a16="http://schemas.microsoft.com/office/drawing/2014/main" id="{F26D6D90-03E4-B44C-98F3-07B2CEE0CB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720001" y="2814020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58" name="Textplatzhalter 9">
            <a:extLst>
              <a:ext uri="{FF2B5EF4-FFF2-40B4-BE49-F238E27FC236}">
                <a16:creationId xmlns:a16="http://schemas.microsoft.com/office/drawing/2014/main" id="{7EF1B4E1-CD6C-DF4A-8764-5085661106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1488089" y="3678116"/>
            <a:ext cx="4224796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59" name="Textplatzhalter 9">
            <a:extLst>
              <a:ext uri="{FF2B5EF4-FFF2-40B4-BE49-F238E27FC236}">
                <a16:creationId xmlns:a16="http://schemas.microsoft.com/office/drawing/2014/main" id="{216CDA29-85DD-3E42-8806-7EDB88369B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20001" y="3678116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01703010-42EF-AA4A-B62F-5EAFE7DB4C2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1488089" y="4542212"/>
            <a:ext cx="4224796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61" name="Textplatzhalter 9">
            <a:extLst>
              <a:ext uri="{FF2B5EF4-FFF2-40B4-BE49-F238E27FC236}">
                <a16:creationId xmlns:a16="http://schemas.microsoft.com/office/drawing/2014/main" id="{745C2BC5-80C7-BE4F-99FD-EE9C361895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720001" y="4542212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62" name="Textplatzhalter 9">
            <a:extLst>
              <a:ext uri="{FF2B5EF4-FFF2-40B4-BE49-F238E27FC236}">
                <a16:creationId xmlns:a16="http://schemas.microsoft.com/office/drawing/2014/main" id="{41B95F58-A628-504B-BBF9-29084EF4AE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1489262" y="5406308"/>
            <a:ext cx="4224796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63" name="Textplatzhalter 9">
            <a:extLst>
              <a:ext uri="{FF2B5EF4-FFF2-40B4-BE49-F238E27FC236}">
                <a16:creationId xmlns:a16="http://schemas.microsoft.com/office/drawing/2014/main" id="{C150753C-7383-E046-AEBD-3BC7C9AB169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720001" y="5406308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64" name="Textplatzhalter 9">
            <a:extLst>
              <a:ext uri="{FF2B5EF4-FFF2-40B4-BE49-F238E27FC236}">
                <a16:creationId xmlns:a16="http://schemas.microsoft.com/office/drawing/2014/main" id="{610BC782-667C-DD4D-9703-3886C736CC3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7247205" y="1949924"/>
            <a:ext cx="4225129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65" name="Textplatzhalter 9">
            <a:extLst>
              <a:ext uri="{FF2B5EF4-FFF2-40B4-BE49-F238E27FC236}">
                <a16:creationId xmlns:a16="http://schemas.microsoft.com/office/drawing/2014/main" id="{BCC3AF8A-4425-CF46-8D57-67F598B0273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6479117" y="1949924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66" name="Textplatzhalter 9">
            <a:extLst>
              <a:ext uri="{FF2B5EF4-FFF2-40B4-BE49-F238E27FC236}">
                <a16:creationId xmlns:a16="http://schemas.microsoft.com/office/drawing/2014/main" id="{28AEA8A5-9FF5-E546-B4CD-EC49AFC561D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7247205" y="2814020"/>
            <a:ext cx="4225129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67" name="Textplatzhalter 9">
            <a:extLst>
              <a:ext uri="{FF2B5EF4-FFF2-40B4-BE49-F238E27FC236}">
                <a16:creationId xmlns:a16="http://schemas.microsoft.com/office/drawing/2014/main" id="{FA06C7EC-70B8-DA42-BEAF-2D07E84AEE3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479117" y="2814020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68" name="Textplatzhalter 9">
            <a:extLst>
              <a:ext uri="{FF2B5EF4-FFF2-40B4-BE49-F238E27FC236}">
                <a16:creationId xmlns:a16="http://schemas.microsoft.com/office/drawing/2014/main" id="{08BA9210-D741-7C4B-991A-2182624FC6C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7247205" y="3678116"/>
            <a:ext cx="4225129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69" name="Textplatzhalter 9">
            <a:extLst>
              <a:ext uri="{FF2B5EF4-FFF2-40B4-BE49-F238E27FC236}">
                <a16:creationId xmlns:a16="http://schemas.microsoft.com/office/drawing/2014/main" id="{2AA229AF-5B91-3C41-8FF2-9C1DB20D628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6479117" y="3678116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70" name="Textplatzhalter 9">
            <a:extLst>
              <a:ext uri="{FF2B5EF4-FFF2-40B4-BE49-F238E27FC236}">
                <a16:creationId xmlns:a16="http://schemas.microsoft.com/office/drawing/2014/main" id="{4683A81C-D9FF-BD4C-A8D6-0C91C9CA380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7247205" y="4542212"/>
            <a:ext cx="4225129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71" name="Textplatzhalter 9">
            <a:extLst>
              <a:ext uri="{FF2B5EF4-FFF2-40B4-BE49-F238E27FC236}">
                <a16:creationId xmlns:a16="http://schemas.microsoft.com/office/drawing/2014/main" id="{42D800E1-7891-F645-9EFD-0427F779DA9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6479117" y="4542212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2ECA0D04-349D-2E42-B2A4-E666790F4A8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7248378" y="5406308"/>
            <a:ext cx="4225129" cy="576000"/>
          </a:xfrm>
        </p:spPr>
        <p:txBody>
          <a:bodyPr anchor="ctr"/>
          <a:lstStyle>
            <a:lvl1pPr marL="0" indent="0">
              <a:lnSpc>
                <a:spcPts val="2240"/>
              </a:lnSpc>
              <a:spcBef>
                <a:spcPts val="0"/>
              </a:spcBef>
              <a:buFont typeface="Arial" panose="020B0604020202020204" pitchFamily="34" charset="0"/>
              <a:buNone/>
              <a:defRPr sz="2133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67">
                <a:latin typeface="+mn-lt"/>
              </a:defRPr>
            </a:lvl9pPr>
          </a:lstStyle>
          <a:p>
            <a:pPr lvl="0"/>
            <a:r>
              <a:rPr lang="de-DE" dirty="0"/>
              <a:t>Nummerierte Aufzählung oder Inhaltsverzeichnis</a:t>
            </a:r>
          </a:p>
        </p:txBody>
      </p:sp>
      <p:sp>
        <p:nvSpPr>
          <p:cNvPr id="73" name="Textplatzhalter 9">
            <a:extLst>
              <a:ext uri="{FF2B5EF4-FFF2-40B4-BE49-F238E27FC236}">
                <a16:creationId xmlns:a16="http://schemas.microsoft.com/office/drawing/2014/main" id="{BCB7A9B1-50F0-464C-8001-901315F28B1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6479117" y="5406308"/>
            <a:ext cx="576000" cy="57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694960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3" pos="2699">
          <p15:clr>
            <a:srgbClr val="FBAE40"/>
          </p15:clr>
        </p15:guide>
        <p15:guide id="4" pos="3061">
          <p15:clr>
            <a:srgbClr val="FBAE40"/>
          </p15:clr>
        </p15:guide>
        <p15:guide id="5" orient="horz" pos="21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|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0000" y="446400"/>
            <a:ext cx="4992000" cy="2166637"/>
          </a:xfrm>
        </p:spPr>
        <p:txBody>
          <a:bodyPr/>
          <a:lstStyle/>
          <a:p>
            <a:r>
              <a:rPr lang="de-DE" dirty="0"/>
              <a:t>Das ist eine Überschrift mit drei Zeilen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9C392F1-5A15-DF4A-8642-6A106568DCE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9117" y="3092451"/>
            <a:ext cx="4993216" cy="2832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Diagramm durch Klicken auf das Symbol erstellen. Werte in Excel bearbeiten. </a:t>
            </a:r>
          </a:p>
        </p:txBody>
      </p:sp>
      <p:sp>
        <p:nvSpPr>
          <p:cNvPr id="22" name="Diagrammplatzhalter 8">
            <a:extLst>
              <a:ext uri="{FF2B5EF4-FFF2-40B4-BE49-F238E27FC236}">
                <a16:creationId xmlns:a16="http://schemas.microsoft.com/office/drawing/2014/main" id="{449B8D04-F167-EE41-BD67-32BB92D9B7BE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431801" y="643201"/>
            <a:ext cx="5281084" cy="5478151"/>
          </a:xfrm>
          <a:noFill/>
        </p:spPr>
        <p:txBody>
          <a:bodyPr lIns="864000" tIns="503999" anchor="t"/>
          <a:lstStyle>
            <a:lvl1pPr marL="0" marR="0" indent="0" algn="ctr" defTabSz="914354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dirty="0"/>
            </a:br>
            <a:endParaRPr lang="de-DE" dirty="0"/>
          </a:p>
          <a:p>
            <a:pPr marL="0" marR="0" lvl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Diagramm durch Klicken auf das Symbol erstellen. </a:t>
            </a:r>
            <a:br>
              <a:rPr lang="de-DE" dirty="0"/>
            </a:br>
            <a:r>
              <a:rPr lang="de-DE" dirty="0"/>
              <a:t>Werte in Excel Datei bearbeiten.</a:t>
            </a:r>
          </a:p>
        </p:txBody>
      </p:sp>
    </p:spTree>
    <p:extLst>
      <p:ext uri="{BB962C8B-B14F-4D97-AF65-F5344CB8AC3E}">
        <p14:creationId xmlns:p14="http://schemas.microsoft.com/office/powerpoint/2010/main" val="1388822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061">
          <p15:clr>
            <a:srgbClr val="FBAE40"/>
          </p15:clr>
        </p15:guide>
        <p15:guide id="3" orient="horz" pos="1461">
          <p15:clr>
            <a:srgbClr val="FBAE40"/>
          </p15:clr>
        </p15:guide>
        <p15:guide id="4" pos="2699">
          <p15:clr>
            <a:srgbClr val="FBAE40"/>
          </p15:clr>
        </p15:guide>
        <p15:guide id="5" orient="horz" pos="214">
          <p15:clr>
            <a:srgbClr val="FBAE40"/>
          </p15:clr>
        </p15:guide>
        <p15:guide id="6" pos="20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| Text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grammplatzhalter 8">
            <a:extLst>
              <a:ext uri="{FF2B5EF4-FFF2-40B4-BE49-F238E27FC236}">
                <a16:creationId xmlns:a16="http://schemas.microsoft.com/office/drawing/2014/main" id="{AF363C30-A17D-5149-8081-508D78DE663B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575999" y="2196000"/>
            <a:ext cx="8831999" cy="3943200"/>
          </a:xfrm>
        </p:spPr>
        <p:txBody>
          <a:bodyPr lIns="2160000" anchor="t"/>
          <a:lstStyle>
            <a:lvl1pPr marL="0" marR="0" indent="0" algn="ctr" defTabSz="914354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dirty="0"/>
            </a:br>
            <a:endParaRPr lang="de-DE" dirty="0"/>
          </a:p>
          <a:p>
            <a:pPr marL="0" marR="0" lvl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Diagramm durch Klicken auf das Symbol erstellen. </a:t>
            </a:r>
            <a:br>
              <a:rPr lang="de-DE" dirty="0"/>
            </a:br>
            <a:r>
              <a:rPr lang="de-DE" dirty="0"/>
              <a:t>Werte in Excel Datei bearbeiten.</a:t>
            </a:r>
          </a:p>
        </p:txBody>
      </p:sp>
      <p:sp>
        <p:nvSpPr>
          <p:cNvPr id="42" name="Textplatzhalter 6">
            <a:extLst>
              <a:ext uri="{FF2B5EF4-FFF2-40B4-BE49-F238E27FC236}">
                <a16:creationId xmlns:a16="http://schemas.microsoft.com/office/drawing/2014/main" id="{D2BB289A-AE6D-724F-9A0C-3C333018A0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04000" y="4074912"/>
            <a:ext cx="3168000" cy="184964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de-DE" dirty="0"/>
              <a:t>Diagramm durch Klicken auf das Symbol erstellen. Werte in Excel bearbeiten.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46400"/>
            <a:ext cx="10752000" cy="1200000"/>
          </a:xfrm>
        </p:spPr>
        <p:txBody>
          <a:bodyPr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6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0">
          <p15:clr>
            <a:srgbClr val="FBAE40"/>
          </p15:clr>
        </p15:guide>
        <p15:guide id="2" orient="horz" pos="214">
          <p15:clr>
            <a:srgbClr val="FBAE40"/>
          </p15:clr>
        </p15:guide>
        <p15:guide id="3" pos="2880">
          <p15:clr>
            <a:srgbClr val="FBAE40"/>
          </p15:clr>
        </p15:guide>
        <p15:guide id="4" orient="horz" pos="16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| Zahl mit Bild oder Far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216A1A9F-4994-0C45-8ADF-BE3C1395A981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41152" y="838773"/>
            <a:ext cx="4675200" cy="4675200"/>
          </a:xfrm>
          <a:prstGeom prst="ellipse">
            <a:avLst/>
          </a:prstGeom>
          <a:solidFill>
            <a:schemeClr val="bg2">
              <a:alpha val="10000"/>
            </a:schemeClr>
          </a:solidFill>
        </p:spPr>
        <p:txBody>
          <a:bodyPr tIns="0" bIns="3311999" anchor="t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oder Farbfläche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845471E-1C62-6046-A937-C6DB942F6498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1305152" y="1402773"/>
            <a:ext cx="3547200" cy="3547200"/>
          </a:xfrm>
          <a:prstGeom prst="ellipse">
            <a:avLst/>
          </a:prstGeom>
          <a:solidFill>
            <a:schemeClr val="bg1"/>
          </a:solidFill>
        </p:spPr>
        <p:txBody>
          <a:bodyPr tIns="612000" anchor="ctr">
            <a:normAutofit/>
          </a:bodyPr>
          <a:lstStyle>
            <a:lvl1pPr algn="ctr">
              <a:defRPr sz="13333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X%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0000" y="446400"/>
            <a:ext cx="4992000" cy="2166637"/>
          </a:xfrm>
        </p:spPr>
        <p:txBody>
          <a:bodyPr/>
          <a:lstStyle/>
          <a:p>
            <a:r>
              <a:rPr lang="de-DE" dirty="0"/>
              <a:t>Das ist eine Überschrift mit drei Zeilen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9C392F1-5A15-DF4A-8642-6A106568DC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79117" y="3092451"/>
            <a:ext cx="4993216" cy="2832100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56463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061">
          <p15:clr>
            <a:srgbClr val="FBAE40"/>
          </p15:clr>
        </p15:guide>
        <p15:guide id="3" orient="horz" pos="1461">
          <p15:clr>
            <a:srgbClr val="FBAE40"/>
          </p15:clr>
        </p15:guide>
        <p15:guide id="4" pos="2699">
          <p15:clr>
            <a:srgbClr val="FBAE40"/>
          </p15:clr>
        </p15:guide>
        <p15:guide id="5" orient="horz" pos="21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|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>
            <a:extLst>
              <a:ext uri="{FF2B5EF4-FFF2-40B4-BE49-F238E27FC236}">
                <a16:creationId xmlns:a16="http://schemas.microsoft.com/office/drawing/2014/main" id="{75DB7D60-4463-404D-B26D-8CD45D433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0000" y="446400"/>
            <a:ext cx="4992000" cy="2166637"/>
          </a:xfrm>
        </p:spPr>
        <p:txBody>
          <a:bodyPr/>
          <a:lstStyle/>
          <a:p>
            <a:r>
              <a:rPr lang="de-DE" dirty="0"/>
              <a:t>Das ist eine Überschrift mit drei Zeilen</a:t>
            </a:r>
            <a:endParaRPr lang="en-US" dirty="0"/>
          </a:p>
        </p:txBody>
      </p:sp>
      <p:sp>
        <p:nvSpPr>
          <p:cNvPr id="35" name="Textplatzhalter 7">
            <a:extLst>
              <a:ext uri="{FF2B5EF4-FFF2-40B4-BE49-F238E27FC236}">
                <a16:creationId xmlns:a16="http://schemas.microsoft.com/office/drawing/2014/main" id="{EA586E89-FA95-AA4F-B2C6-0D1E6D2B3E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79117" y="3092451"/>
            <a:ext cx="4993216" cy="2832100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43769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4">
          <p15:clr>
            <a:srgbClr val="FBAE40"/>
          </p15:clr>
        </p15:guide>
        <p15:guide id="2" orient="horz" pos="1461">
          <p15:clr>
            <a:srgbClr val="FBAE40"/>
          </p15:clr>
        </p15:guide>
        <p15:guide id="3" pos="306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| nur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6">
            <a:extLst>
              <a:ext uri="{FF2B5EF4-FFF2-40B4-BE49-F238E27FC236}">
                <a16:creationId xmlns:a16="http://schemas.microsoft.com/office/drawing/2014/main" id="{81692193-A462-47E7-BB72-464D44CE9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110" y="6356349"/>
            <a:ext cx="74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1" name="Foliennummernplatzhalter 16">
            <a:extLst>
              <a:ext uri="{FF2B5EF4-FFF2-40B4-BE49-F238E27FC236}">
                <a16:creationId xmlns:a16="http://schemas.microsoft.com/office/drawing/2014/main" id="{3772D0D7-E74C-4CCB-B99B-4849DD3F9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5156" y="6356350"/>
            <a:ext cx="579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365-9D09-4FD1-92C3-30EAE4119F1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028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40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A5A0216C-79B7-5D40-9078-367747A09972}"/>
              </a:ext>
            </a:extLst>
          </p:cNvPr>
          <p:cNvSpPr/>
          <p:nvPr userDrawn="1"/>
        </p:nvSpPr>
        <p:spPr>
          <a:xfrm>
            <a:off x="11406475" y="6325113"/>
            <a:ext cx="621875" cy="351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38433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4D01C-2923-48AB-A6BB-2C4033FF4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5EBD67-37BC-4642-BD2A-3FF4AC3A0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FB4102-A21D-461E-9A3C-AFC7F7A2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BE5B25-EC83-41AB-968E-FCE58E48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CCA0DC-B2E0-4C53-9B03-6B6D99E5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04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544320"/>
            <a:ext cx="10752000" cy="3088640"/>
          </a:xfrm>
        </p:spPr>
        <p:txBody>
          <a:bodyPr anchor="ctr"/>
          <a:lstStyle>
            <a:lvl1pPr algn="ctr">
              <a:lnSpc>
                <a:spcPts val="7200"/>
              </a:lnSpc>
              <a:defRPr sz="6000"/>
            </a:lvl1pPr>
          </a:lstStyle>
          <a:p>
            <a:r>
              <a:rPr lang="de-DE" dirty="0"/>
              <a:t>Danksagung oder Verabschiedung von Ihren Zuhörern</a:t>
            </a:r>
            <a:endParaRPr lang="en-US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FA91969-008C-5E46-8974-DD7816F7C8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667" y="5183718"/>
            <a:ext cx="10752667" cy="740833"/>
          </a:xfrm>
        </p:spPr>
        <p:txBody>
          <a:bodyPr/>
          <a:lstStyle>
            <a:lvl1pPr algn="ctr">
              <a:defRPr sz="2133"/>
            </a:lvl1pPr>
          </a:lstStyle>
          <a:p>
            <a:pPr lvl="0"/>
            <a:r>
              <a:rPr lang="de-DE" dirty="0"/>
              <a:t>Hier ist Platz für ein zweizeiliges Impressum</a:t>
            </a:r>
          </a:p>
        </p:txBody>
      </p:sp>
    </p:spTree>
    <p:extLst>
      <p:ext uri="{BB962C8B-B14F-4D97-AF65-F5344CB8AC3E}">
        <p14:creationId xmlns:p14="http://schemas.microsoft.com/office/powerpoint/2010/main" val="1171852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6">
          <p15:clr>
            <a:srgbClr val="FBAE40"/>
          </p15:clr>
        </p15:guide>
        <p15:guide id="2" orient="horz" pos="218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5B503-9C48-4930-9D43-55E2661A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6E4E03-DA6D-4BD7-9CB2-F96C83039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2103A9-C833-4F7A-A754-F89642815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F04C41-7C33-4AB8-A3E4-F399A77E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2FACC2-E1C8-416B-8794-9B307D2DD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1394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19C03-9E2B-4724-9BEC-7AD4C043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547682-DE82-44B8-A809-9C21AFC21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CF010F-A526-4803-BE9B-28F718C1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F475F3-9390-457B-82DE-30188EC6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21B065-F46F-4459-B735-8ADDEAB6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955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8E30D-F137-4375-90EA-371B5B60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5A12F5-F5BA-495B-900C-60AD343FB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70CBE6-9A86-4BEE-A11D-D5F6D5939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D34673-44D8-48F0-86D9-4134595A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FF2B98-4FBA-4A72-8FD9-CA7474966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4A3731-6349-4F54-86AF-486AE8F5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9468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4AA15-35C3-4D24-B2F1-8C075F632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48EFB9-5094-477B-816C-D5D3B408B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AA0958-94D0-407E-9883-AB14B3E08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92017F-C513-48A3-A59F-04ABFACFC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E402EB0-15CB-4F58-9862-A9D6073B2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1A3A73-8FE4-433C-A1E3-8E2F0B82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B044D7-5BD3-4975-AEFB-412C836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E21CD08-D945-4364-9D53-E554B753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910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710ED-7154-41C1-82DC-2E40DEF94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AC867D-10E9-4756-B6A3-1BFD1EA66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31F98A-48CB-4C69-81AA-C8653610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EA9B28-6336-454F-B4AB-60A13D02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4224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1C7D44-FA00-4137-A129-6AAE4F61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9B77E8-C301-43A2-A99A-787CCB90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845A3F-9B9F-4022-A5C0-3513A7F7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2070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089C5-851F-4884-9106-338A0DEB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491B96-9326-4033-91F3-7E0BF42CA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3FFB0D-584A-49CC-A922-927446951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2E4BE6-DB9F-461B-8C3F-A4F86795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8715D0-7CDF-455E-82EF-D3D94B6E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69F386-D46D-4B90-A208-BA569FB5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7258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EACE3-9AFD-4B7E-95A9-D724BC07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92AA9B2-FC13-4810-8DD2-C4C8EE96B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A7FE1E-1636-42C6-8730-D2A15E628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DD541A-57B9-4D1D-9926-A38613C4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33154A-9E2E-47A9-9E03-8E62C1BCA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53D0CE-ACB9-4C03-A642-4A92606CE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919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C91AEB-60D3-48D8-9581-C7A7E58D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30A63D-561E-4310-8C64-EE0805B6C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981ECE-D561-4754-95D5-8D8D0AAE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CFA3E2-332E-4E49-98D2-C107E517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09098D-54BA-4F89-9011-9BABDFD39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4337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9B0C5E-9B6D-481F-9E66-2E46A9B95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97C6AB-457B-428A-B011-A3EE8D3E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8968E0-06EC-439C-A572-78DF6CA6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A64ACD-685D-4D6B-A775-EEDDE1109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542C70-81B1-48D7-9258-22165C09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3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einstieg | Zah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ildplatzhalter 5">
            <a:extLst>
              <a:ext uri="{FF2B5EF4-FFF2-40B4-BE49-F238E27FC236}">
                <a16:creationId xmlns:a16="http://schemas.microsoft.com/office/drawing/2014/main" id="{14762EEC-4B3F-8D42-B47C-4D488257456F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41152" y="838773"/>
            <a:ext cx="4675200" cy="4675200"/>
          </a:xfrm>
          <a:prstGeom prst="ellipse">
            <a:avLst/>
          </a:prstGeom>
          <a:solidFill>
            <a:schemeClr val="bg2">
              <a:alpha val="10000"/>
            </a:schemeClr>
          </a:solidFill>
        </p:spPr>
        <p:txBody>
          <a:bodyPr tIns="0" bIns="3311999" anchor="t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oder Farbfläche</a:t>
            </a:r>
          </a:p>
        </p:txBody>
      </p:sp>
      <p:sp>
        <p:nvSpPr>
          <p:cNvPr id="28" name="Textplatzhalter 9">
            <a:extLst>
              <a:ext uri="{FF2B5EF4-FFF2-40B4-BE49-F238E27FC236}">
                <a16:creationId xmlns:a16="http://schemas.microsoft.com/office/drawing/2014/main" id="{DC464A62-9F9B-4240-8F1B-31B3D79AC34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1305152" y="1402773"/>
            <a:ext cx="3547200" cy="3547200"/>
          </a:xfrm>
          <a:prstGeom prst="ellipse">
            <a:avLst/>
          </a:prstGeom>
          <a:solidFill>
            <a:schemeClr val="bg1"/>
          </a:solidFill>
        </p:spPr>
        <p:txBody>
          <a:bodyPr tIns="612000" anchor="ctr">
            <a:normAutofit/>
          </a:bodyPr>
          <a:lstStyle>
            <a:lvl1pPr algn="ctr">
              <a:defRPr sz="13333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01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95EBA68F-CEC2-7C45-9A8B-770DA7D896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0000" y="2093055"/>
            <a:ext cx="4992000" cy="1949252"/>
          </a:xfrm>
        </p:spPr>
        <p:txBody>
          <a:bodyPr anchor="ctr">
            <a:spAutoFit/>
          </a:bodyPr>
          <a:lstStyle/>
          <a:p>
            <a:r>
              <a:rPr lang="de-DE" dirty="0"/>
              <a:t>Name des Kapitels</a:t>
            </a:r>
            <a:br>
              <a:rPr lang="de-DE" dirty="0"/>
            </a:br>
            <a:r>
              <a:rPr lang="de-DE" dirty="0"/>
              <a:t>Zeile 2</a:t>
            </a:r>
            <a:br>
              <a:rPr lang="de-DE" dirty="0"/>
            </a:br>
            <a:r>
              <a:rPr lang="de-DE" dirty="0"/>
              <a:t>Zeile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39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61">
          <p15:clr>
            <a:srgbClr val="FBAE40"/>
          </p15:clr>
        </p15:guide>
        <p15:guide id="2" orient="horz" pos="146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|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ildplatzhalter 8">
            <a:extLst>
              <a:ext uri="{FF2B5EF4-FFF2-40B4-BE49-F238E27FC236}">
                <a16:creationId xmlns:a16="http://schemas.microsoft.com/office/drawing/2014/main" id="{8A79C17C-C5B4-F940-B038-125A1D29AD1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" y="0"/>
            <a:ext cx="5712000" cy="6858000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Bild durch Klicken auf das Symbol einfügen.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0000" y="446400"/>
            <a:ext cx="4992000" cy="2166637"/>
          </a:xfrm>
        </p:spPr>
        <p:txBody>
          <a:bodyPr/>
          <a:lstStyle/>
          <a:p>
            <a:r>
              <a:rPr lang="de-DE" dirty="0"/>
              <a:t>Das ist eine Überschrift mit drei Zeilen</a:t>
            </a:r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9C392F1-5A15-DF4A-8642-6A106568DC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79117" y="3092451"/>
            <a:ext cx="4993216" cy="28321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311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061">
          <p15:clr>
            <a:srgbClr val="FBAE40"/>
          </p15:clr>
        </p15:guide>
        <p15:guide id="3" orient="horz" pos="1461">
          <p15:clr>
            <a:srgbClr val="FBAE40"/>
          </p15:clr>
        </p15:guide>
        <p15:guide id="4" orient="horz" pos="214">
          <p15:clr>
            <a:srgbClr val="FBAE40"/>
          </p15:clr>
        </p15:guide>
        <p15:guide id="5" orient="horz" pos="103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dunkel | Text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942769"/>
            <a:ext cx="12191999" cy="4915231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Dunkles Bild </a:t>
            </a:r>
            <a:br>
              <a:rPr lang="de-DE" dirty="0"/>
            </a:br>
            <a:r>
              <a:rPr lang="de-DE" dirty="0"/>
              <a:t>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1"/>
            <a:ext cx="10752000" cy="1191900"/>
          </a:xfrm>
        </p:spPr>
        <p:txBody>
          <a:bodyPr/>
          <a:lstStyle/>
          <a:p>
            <a:r>
              <a:rPr lang="de-DE" dirty="0"/>
              <a:t>Das ist eine Überschrift mit ein bis zwei Zeilen</a:t>
            </a:r>
            <a:br>
              <a:rPr lang="de-DE" dirty="0"/>
            </a:br>
            <a:r>
              <a:rPr lang="de-DE" dirty="0"/>
              <a:t>Zeile 2</a:t>
            </a:r>
            <a:endParaRPr lang="en-US" dirty="0"/>
          </a:p>
        </p:txBody>
      </p:sp>
      <p:sp>
        <p:nvSpPr>
          <p:cNvPr id="39" name="Bildplatzhalter 38">
            <a:extLst>
              <a:ext uri="{FF2B5EF4-FFF2-40B4-BE49-F238E27FC236}">
                <a16:creationId xmlns:a16="http://schemas.microsoft.com/office/drawing/2014/main" id="{FAB29935-55B5-5748-B8CE-6B2369DF6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72000" y="6355200"/>
            <a:ext cx="484800" cy="240000"/>
          </a:xfrm>
          <a:blipFill>
            <a:blip r:embed="rId2"/>
            <a:stretch>
              <a:fillRect/>
            </a:stretch>
          </a:blipFill>
        </p:spPr>
        <p:txBody>
          <a:bodyPr wrap="none" bIns="216000" anchor="ctr" anchorCtr="0"/>
          <a:lstStyle>
            <a:lvl1pPr>
              <a:defRPr sz="267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3154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l | Text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ildplatzhalter 8">
            <a:extLst>
              <a:ext uri="{FF2B5EF4-FFF2-40B4-BE49-F238E27FC236}">
                <a16:creationId xmlns:a16="http://schemas.microsoft.com/office/drawing/2014/main" id="{259E0235-FBED-2D47-8C47-2C7D25F520B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" y="1940984"/>
            <a:ext cx="12191999" cy="4917016"/>
          </a:xfrm>
          <a:solidFill>
            <a:schemeClr val="bg2">
              <a:alpha val="10000"/>
            </a:schemeClr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Helles Bild </a:t>
            </a:r>
            <a:br>
              <a:rPr lang="de-DE" dirty="0"/>
            </a:br>
            <a:r>
              <a:rPr lang="de-DE" dirty="0"/>
              <a:t>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32029340-53AC-A44D-88EC-212362390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446401"/>
            <a:ext cx="10752000" cy="11919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Das ist eine Überschrift mit ein bis zwei Zeilen</a:t>
            </a:r>
            <a:br>
              <a:rPr lang="de-DE" dirty="0"/>
            </a:br>
            <a:r>
              <a:rPr lang="de-DE" dirty="0"/>
              <a:t>Zeile 2</a:t>
            </a:r>
            <a:endParaRPr lang="en-US" dirty="0"/>
          </a:p>
        </p:txBody>
      </p:sp>
      <p:sp>
        <p:nvSpPr>
          <p:cNvPr id="14" name="Fußzeilenplatzhalter 6">
            <a:extLst>
              <a:ext uri="{FF2B5EF4-FFF2-40B4-BE49-F238E27FC236}">
                <a16:creationId xmlns:a16="http://schemas.microsoft.com/office/drawing/2014/main" id="{C705FC39-8FA6-4831-92A7-B840E30F3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110" y="6356349"/>
            <a:ext cx="74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Foliennummernplatzhalter 16">
            <a:extLst>
              <a:ext uri="{FF2B5EF4-FFF2-40B4-BE49-F238E27FC236}">
                <a16:creationId xmlns:a16="http://schemas.microsoft.com/office/drawing/2014/main" id="{A7C33ED9-B2C1-426E-B80D-37A34700E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5156" y="6356350"/>
            <a:ext cx="579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365-9D09-4FD1-92C3-30EAE4119F1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06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7">
          <p15:clr>
            <a:srgbClr val="FBAE40"/>
          </p15:clr>
        </p15:guide>
        <p15:guide id="2" orient="horz" pos="21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Dunkel | Textbalken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" y="0"/>
            <a:ext cx="12191999" cy="6858000"/>
          </a:xfrm>
          <a:solidFill>
            <a:schemeClr val="accent1"/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bg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Dunkles Bild </a:t>
            </a:r>
            <a:br>
              <a:rPr lang="de-DE" dirty="0"/>
            </a:br>
            <a:r>
              <a:rPr lang="de-DE" dirty="0"/>
              <a:t>durch Klicken auf das Symbol einfügen.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74400"/>
            <a:ext cx="10110741" cy="669790"/>
          </a:xfrm>
          <a:solidFill>
            <a:schemeClr val="bg1"/>
          </a:solidFill>
        </p:spPr>
        <p:txBody>
          <a:bodyPr wrap="square" lIns="540000" tIns="54000" rIns="54000" bIns="18000">
            <a:spAutoFit/>
          </a:bodyPr>
          <a:lstStyle/>
          <a:p>
            <a:r>
              <a:rPr lang="de-DE" dirty="0"/>
              <a:t>Das ist eine Überschrift mit einer Zeile</a:t>
            </a:r>
            <a:endParaRPr lang="en-US" dirty="0"/>
          </a:p>
        </p:txBody>
      </p:sp>
      <p:sp>
        <p:nvSpPr>
          <p:cNvPr id="40" name="Bildplatzhalter 38">
            <a:extLst>
              <a:ext uri="{FF2B5EF4-FFF2-40B4-BE49-F238E27FC236}">
                <a16:creationId xmlns:a16="http://schemas.microsoft.com/office/drawing/2014/main" id="{504C488A-ABCA-1742-A0DF-EAE0543AB7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72000" y="6355200"/>
            <a:ext cx="484800" cy="240000"/>
          </a:xfrm>
          <a:blipFill>
            <a:blip r:embed="rId2"/>
            <a:stretch>
              <a:fillRect/>
            </a:stretch>
          </a:blipFill>
        </p:spPr>
        <p:txBody>
          <a:bodyPr wrap="none" bIns="216000" anchor="ctr" anchorCtr="0"/>
          <a:lstStyle>
            <a:lvl1pPr>
              <a:defRPr sz="267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4397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l | Textbalken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ildplatzhalter 8">
            <a:extLst>
              <a:ext uri="{FF2B5EF4-FFF2-40B4-BE49-F238E27FC236}">
                <a16:creationId xmlns:a16="http://schemas.microsoft.com/office/drawing/2014/main" id="{328F4C29-7BA2-5041-98E3-FA8AACBAB94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" y="0"/>
            <a:ext cx="12191999" cy="6858000"/>
          </a:xfrm>
          <a:solidFill>
            <a:schemeClr val="bg1">
              <a:lumMod val="95000"/>
            </a:schemeClr>
          </a:solidFill>
        </p:spPr>
        <p:txBody>
          <a:bodyPr bIns="72000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200" b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Helles Bild </a:t>
            </a:r>
            <a:br>
              <a:rPr lang="de-DE" dirty="0"/>
            </a:br>
            <a:r>
              <a:rPr lang="de-DE" dirty="0"/>
              <a:t>durch Klicken auf das Symbol einfügen.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BF72C5A-19C4-744B-8442-0EC15A0BB8CA}"/>
              </a:ext>
            </a:extLst>
          </p:cNvPr>
          <p:cNvGrpSpPr/>
          <p:nvPr userDrawn="1"/>
        </p:nvGrpSpPr>
        <p:grpSpPr>
          <a:xfrm>
            <a:off x="720000" y="-172800"/>
            <a:ext cx="10752000" cy="73400"/>
            <a:chOff x="540000" y="-129600"/>
            <a:chExt cx="8064000" cy="55050"/>
          </a:xfrm>
        </p:grpSpPr>
        <p:cxnSp>
          <p:nvCxnSpPr>
            <p:cNvPr id="8" name="Gerader Verbinder 12">
              <a:extLst>
                <a:ext uri="{FF2B5EF4-FFF2-40B4-BE49-F238E27FC236}">
                  <a16:creationId xmlns:a16="http://schemas.microsoft.com/office/drawing/2014/main" id="{3E7B0036-2062-BB4D-B425-93238F452FB3}"/>
                </a:ext>
              </a:extLst>
            </p:cNvPr>
            <p:cNvCxnSpPr/>
            <p:nvPr userDrawn="1"/>
          </p:nvCxnSpPr>
          <p:spPr bwMode="gray">
            <a:xfrm>
              <a:off x="860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13">
              <a:extLst>
                <a:ext uri="{FF2B5EF4-FFF2-40B4-BE49-F238E27FC236}">
                  <a16:creationId xmlns:a16="http://schemas.microsoft.com/office/drawing/2014/main" id="{5139D303-2102-0149-AFB8-61E1FB0DD6AA}"/>
                </a:ext>
              </a:extLst>
            </p:cNvPr>
            <p:cNvCxnSpPr/>
            <p:nvPr userDrawn="1"/>
          </p:nvCxnSpPr>
          <p:spPr bwMode="gray">
            <a:xfrm>
              <a:off x="291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14">
              <a:extLst>
                <a:ext uri="{FF2B5EF4-FFF2-40B4-BE49-F238E27FC236}">
                  <a16:creationId xmlns:a16="http://schemas.microsoft.com/office/drawing/2014/main" id="{9BFD13CF-EE5B-0F44-A84A-4CFB79C9B2A0}"/>
                </a:ext>
              </a:extLst>
            </p:cNvPr>
            <p:cNvCxnSpPr/>
            <p:nvPr userDrawn="1"/>
          </p:nvCxnSpPr>
          <p:spPr bwMode="gray">
            <a:xfrm>
              <a:off x="3384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5">
              <a:extLst>
                <a:ext uri="{FF2B5EF4-FFF2-40B4-BE49-F238E27FC236}">
                  <a16:creationId xmlns:a16="http://schemas.microsoft.com/office/drawing/2014/main" id="{5047DBC0-424D-5C48-BC04-C7C5FF054432}"/>
                </a:ext>
              </a:extLst>
            </p:cNvPr>
            <p:cNvCxnSpPr/>
            <p:nvPr userDrawn="1"/>
          </p:nvCxnSpPr>
          <p:spPr bwMode="gray">
            <a:xfrm>
              <a:off x="428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6">
              <a:extLst>
                <a:ext uri="{FF2B5EF4-FFF2-40B4-BE49-F238E27FC236}">
                  <a16:creationId xmlns:a16="http://schemas.microsoft.com/office/drawing/2014/main" id="{3EBD50EF-9ACC-3344-A2F3-F18B9A1CDF23}"/>
                </a:ext>
              </a:extLst>
            </p:cNvPr>
            <p:cNvCxnSpPr/>
            <p:nvPr userDrawn="1"/>
          </p:nvCxnSpPr>
          <p:spPr bwMode="gray">
            <a:xfrm>
              <a:off x="48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7">
              <a:extLst>
                <a:ext uri="{FF2B5EF4-FFF2-40B4-BE49-F238E27FC236}">
                  <a16:creationId xmlns:a16="http://schemas.microsoft.com/office/drawing/2014/main" id="{B98595DC-3548-634D-A9E1-DF56CADD32D3}"/>
                </a:ext>
              </a:extLst>
            </p:cNvPr>
            <p:cNvCxnSpPr/>
            <p:nvPr userDrawn="1"/>
          </p:nvCxnSpPr>
          <p:spPr bwMode="gray">
            <a:xfrm>
              <a:off x="57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8">
              <a:extLst>
                <a:ext uri="{FF2B5EF4-FFF2-40B4-BE49-F238E27FC236}">
                  <a16:creationId xmlns:a16="http://schemas.microsoft.com/office/drawing/2014/main" id="{4E091486-9C79-9B43-8CCD-E428960D6F4B}"/>
                </a:ext>
              </a:extLst>
            </p:cNvPr>
            <p:cNvCxnSpPr/>
            <p:nvPr userDrawn="1"/>
          </p:nvCxnSpPr>
          <p:spPr bwMode="gray">
            <a:xfrm>
              <a:off x="6228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9">
              <a:extLst>
                <a:ext uri="{FF2B5EF4-FFF2-40B4-BE49-F238E27FC236}">
                  <a16:creationId xmlns:a16="http://schemas.microsoft.com/office/drawing/2014/main" id="{CC22FB73-1F59-C343-93FC-38BB02DBAA2E}"/>
                </a:ext>
              </a:extLst>
            </p:cNvPr>
            <p:cNvCxnSpPr/>
            <p:nvPr userDrawn="1"/>
          </p:nvCxnSpPr>
          <p:spPr bwMode="gray">
            <a:xfrm>
              <a:off x="54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EBE8DD44-1584-2F44-AF0C-5ACE83F8ABD8}"/>
              </a:ext>
            </a:extLst>
          </p:cNvPr>
          <p:cNvGrpSpPr/>
          <p:nvPr userDrawn="1"/>
        </p:nvGrpSpPr>
        <p:grpSpPr>
          <a:xfrm>
            <a:off x="720000" y="-172800"/>
            <a:ext cx="10752000" cy="73400"/>
            <a:chOff x="540000" y="-129600"/>
            <a:chExt cx="8064000" cy="55050"/>
          </a:xfrm>
        </p:grpSpPr>
        <p:cxnSp>
          <p:nvCxnSpPr>
            <p:cNvPr id="19" name="Gerader Verbinder 12">
              <a:extLst>
                <a:ext uri="{FF2B5EF4-FFF2-40B4-BE49-F238E27FC236}">
                  <a16:creationId xmlns:a16="http://schemas.microsoft.com/office/drawing/2014/main" id="{1AC240D8-8AA2-A743-A93A-3A73DDC1379B}"/>
                </a:ext>
              </a:extLst>
            </p:cNvPr>
            <p:cNvCxnSpPr/>
            <p:nvPr userDrawn="1"/>
          </p:nvCxnSpPr>
          <p:spPr bwMode="gray">
            <a:xfrm>
              <a:off x="860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3">
              <a:extLst>
                <a:ext uri="{FF2B5EF4-FFF2-40B4-BE49-F238E27FC236}">
                  <a16:creationId xmlns:a16="http://schemas.microsoft.com/office/drawing/2014/main" id="{7DA5D408-D3A2-BC49-9125-8016067217C3}"/>
                </a:ext>
              </a:extLst>
            </p:cNvPr>
            <p:cNvCxnSpPr/>
            <p:nvPr userDrawn="1"/>
          </p:nvCxnSpPr>
          <p:spPr bwMode="gray">
            <a:xfrm>
              <a:off x="291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14">
              <a:extLst>
                <a:ext uri="{FF2B5EF4-FFF2-40B4-BE49-F238E27FC236}">
                  <a16:creationId xmlns:a16="http://schemas.microsoft.com/office/drawing/2014/main" id="{110134F8-31D3-E841-B766-3E7C05E339E5}"/>
                </a:ext>
              </a:extLst>
            </p:cNvPr>
            <p:cNvCxnSpPr/>
            <p:nvPr userDrawn="1"/>
          </p:nvCxnSpPr>
          <p:spPr bwMode="gray">
            <a:xfrm>
              <a:off x="3384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15">
              <a:extLst>
                <a:ext uri="{FF2B5EF4-FFF2-40B4-BE49-F238E27FC236}">
                  <a16:creationId xmlns:a16="http://schemas.microsoft.com/office/drawing/2014/main" id="{239EF262-83C4-654C-9E1D-19725A05E909}"/>
                </a:ext>
              </a:extLst>
            </p:cNvPr>
            <p:cNvCxnSpPr/>
            <p:nvPr userDrawn="1"/>
          </p:nvCxnSpPr>
          <p:spPr bwMode="gray">
            <a:xfrm>
              <a:off x="428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16">
              <a:extLst>
                <a:ext uri="{FF2B5EF4-FFF2-40B4-BE49-F238E27FC236}">
                  <a16:creationId xmlns:a16="http://schemas.microsoft.com/office/drawing/2014/main" id="{F6AED701-B867-0A4D-8ECF-E0668CA7F419}"/>
                </a:ext>
              </a:extLst>
            </p:cNvPr>
            <p:cNvCxnSpPr/>
            <p:nvPr userDrawn="1"/>
          </p:nvCxnSpPr>
          <p:spPr bwMode="gray">
            <a:xfrm>
              <a:off x="48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17">
              <a:extLst>
                <a:ext uri="{FF2B5EF4-FFF2-40B4-BE49-F238E27FC236}">
                  <a16:creationId xmlns:a16="http://schemas.microsoft.com/office/drawing/2014/main" id="{DE82B86A-033E-4F43-AA6C-C966AC339999}"/>
                </a:ext>
              </a:extLst>
            </p:cNvPr>
            <p:cNvCxnSpPr/>
            <p:nvPr userDrawn="1"/>
          </p:nvCxnSpPr>
          <p:spPr bwMode="gray">
            <a:xfrm>
              <a:off x="57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18">
              <a:extLst>
                <a:ext uri="{FF2B5EF4-FFF2-40B4-BE49-F238E27FC236}">
                  <a16:creationId xmlns:a16="http://schemas.microsoft.com/office/drawing/2014/main" id="{B3640CB9-2973-764B-A49D-AA7D471E512B}"/>
                </a:ext>
              </a:extLst>
            </p:cNvPr>
            <p:cNvCxnSpPr/>
            <p:nvPr userDrawn="1"/>
          </p:nvCxnSpPr>
          <p:spPr bwMode="gray">
            <a:xfrm>
              <a:off x="6228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19">
              <a:extLst>
                <a:ext uri="{FF2B5EF4-FFF2-40B4-BE49-F238E27FC236}">
                  <a16:creationId xmlns:a16="http://schemas.microsoft.com/office/drawing/2014/main" id="{6893F1C2-577D-A54D-8892-335B63F402A6}"/>
                </a:ext>
              </a:extLst>
            </p:cNvPr>
            <p:cNvCxnSpPr/>
            <p:nvPr userDrawn="1"/>
          </p:nvCxnSpPr>
          <p:spPr bwMode="gray">
            <a:xfrm>
              <a:off x="54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itle 1">
            <a:extLst>
              <a:ext uri="{FF2B5EF4-FFF2-40B4-BE49-F238E27FC236}">
                <a16:creationId xmlns:a16="http://schemas.microsoft.com/office/drawing/2014/main" id="{4792B62E-07A3-B946-9BF6-1861F5875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74400"/>
            <a:ext cx="10110741" cy="669790"/>
          </a:xfrm>
          <a:solidFill>
            <a:schemeClr val="tx2"/>
          </a:solidFill>
        </p:spPr>
        <p:txBody>
          <a:bodyPr wrap="square" lIns="540000" tIns="54000" rIns="54000" bIns="1800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Das ist eine Überschrift mit einer Zeile</a:t>
            </a:r>
            <a:endParaRPr lang="en-US" dirty="0"/>
          </a:p>
        </p:txBody>
      </p:sp>
      <p:sp>
        <p:nvSpPr>
          <p:cNvPr id="39" name="Bildplatzhalter 38">
            <a:extLst>
              <a:ext uri="{FF2B5EF4-FFF2-40B4-BE49-F238E27FC236}">
                <a16:creationId xmlns:a16="http://schemas.microsoft.com/office/drawing/2014/main" id="{F2A37ADF-44CA-B447-A66C-DC955B7064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72000" y="6355200"/>
            <a:ext cx="484800" cy="240000"/>
          </a:xfrm>
          <a:blipFill>
            <a:blip r:embed="rId2"/>
            <a:stretch>
              <a:fillRect/>
            </a:stretch>
          </a:blipFill>
        </p:spPr>
        <p:txBody>
          <a:bodyPr wrap="none" bIns="216000" anchor="ctr" anchorCtr="0"/>
          <a:lstStyle>
            <a:lvl1pPr>
              <a:defRPr sz="267">
                <a:solidFill>
                  <a:srgbClr val="CCD7E6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5841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446400"/>
            <a:ext cx="10752333" cy="12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179068"/>
            <a:ext cx="10747200" cy="37455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BBF72C37-E45F-A944-BD65-9361BCC76632}"/>
              </a:ext>
            </a:extLst>
          </p:cNvPr>
          <p:cNvGrpSpPr/>
          <p:nvPr userDrawn="1"/>
        </p:nvGrpSpPr>
        <p:grpSpPr>
          <a:xfrm>
            <a:off x="720000" y="-172800"/>
            <a:ext cx="10752000" cy="73400"/>
            <a:chOff x="540000" y="-129600"/>
            <a:chExt cx="8064000" cy="55050"/>
          </a:xfrm>
        </p:grpSpPr>
        <p:cxnSp>
          <p:nvCxnSpPr>
            <p:cNvPr id="9" name="Gerader Verbinder 12">
              <a:extLst>
                <a:ext uri="{FF2B5EF4-FFF2-40B4-BE49-F238E27FC236}">
                  <a16:creationId xmlns:a16="http://schemas.microsoft.com/office/drawing/2014/main" id="{ACA56383-10B2-E64B-A963-616B00565487}"/>
                </a:ext>
              </a:extLst>
            </p:cNvPr>
            <p:cNvCxnSpPr/>
            <p:nvPr userDrawn="1"/>
          </p:nvCxnSpPr>
          <p:spPr bwMode="gray">
            <a:xfrm>
              <a:off x="860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13">
              <a:extLst>
                <a:ext uri="{FF2B5EF4-FFF2-40B4-BE49-F238E27FC236}">
                  <a16:creationId xmlns:a16="http://schemas.microsoft.com/office/drawing/2014/main" id="{71A996D9-76A6-CA42-80B7-E99F6D4D8694}"/>
                </a:ext>
              </a:extLst>
            </p:cNvPr>
            <p:cNvCxnSpPr/>
            <p:nvPr userDrawn="1"/>
          </p:nvCxnSpPr>
          <p:spPr bwMode="gray">
            <a:xfrm>
              <a:off x="2988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4">
              <a:extLst>
                <a:ext uri="{FF2B5EF4-FFF2-40B4-BE49-F238E27FC236}">
                  <a16:creationId xmlns:a16="http://schemas.microsoft.com/office/drawing/2014/main" id="{CF93E2DE-5019-494D-9677-146EA8DFBBF4}"/>
                </a:ext>
              </a:extLst>
            </p:cNvPr>
            <p:cNvCxnSpPr/>
            <p:nvPr userDrawn="1"/>
          </p:nvCxnSpPr>
          <p:spPr bwMode="gray">
            <a:xfrm>
              <a:off x="3348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5">
              <a:extLst>
                <a:ext uri="{FF2B5EF4-FFF2-40B4-BE49-F238E27FC236}">
                  <a16:creationId xmlns:a16="http://schemas.microsoft.com/office/drawing/2014/main" id="{EA7FA53E-8624-E146-B184-08DD2997E9AB}"/>
                </a:ext>
              </a:extLst>
            </p:cNvPr>
            <p:cNvCxnSpPr/>
            <p:nvPr userDrawn="1"/>
          </p:nvCxnSpPr>
          <p:spPr bwMode="gray">
            <a:xfrm>
              <a:off x="4284000" y="-1296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6">
              <a:extLst>
                <a:ext uri="{FF2B5EF4-FFF2-40B4-BE49-F238E27FC236}">
                  <a16:creationId xmlns:a16="http://schemas.microsoft.com/office/drawing/2014/main" id="{377931D4-37EE-3E49-82E4-8542C930EE60}"/>
                </a:ext>
              </a:extLst>
            </p:cNvPr>
            <p:cNvCxnSpPr/>
            <p:nvPr userDrawn="1"/>
          </p:nvCxnSpPr>
          <p:spPr bwMode="gray">
            <a:xfrm>
              <a:off x="486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7">
              <a:extLst>
                <a:ext uri="{FF2B5EF4-FFF2-40B4-BE49-F238E27FC236}">
                  <a16:creationId xmlns:a16="http://schemas.microsoft.com/office/drawing/2014/main" id="{5A9DE956-1464-C64D-92F3-ABD327DA3549}"/>
                </a:ext>
              </a:extLst>
            </p:cNvPr>
            <p:cNvCxnSpPr/>
            <p:nvPr userDrawn="1"/>
          </p:nvCxnSpPr>
          <p:spPr bwMode="gray">
            <a:xfrm>
              <a:off x="579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8">
              <a:extLst>
                <a:ext uri="{FF2B5EF4-FFF2-40B4-BE49-F238E27FC236}">
                  <a16:creationId xmlns:a16="http://schemas.microsoft.com/office/drawing/2014/main" id="{7430CF3D-3CB9-AF43-B435-E0F489D78E12}"/>
                </a:ext>
              </a:extLst>
            </p:cNvPr>
            <p:cNvCxnSpPr/>
            <p:nvPr userDrawn="1"/>
          </p:nvCxnSpPr>
          <p:spPr bwMode="gray">
            <a:xfrm>
              <a:off x="6156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9">
              <a:extLst>
                <a:ext uri="{FF2B5EF4-FFF2-40B4-BE49-F238E27FC236}">
                  <a16:creationId xmlns:a16="http://schemas.microsoft.com/office/drawing/2014/main" id="{289DC31A-DD7B-0D45-B444-7F4B6BCB173E}"/>
                </a:ext>
              </a:extLst>
            </p:cNvPr>
            <p:cNvCxnSpPr/>
            <p:nvPr userDrawn="1"/>
          </p:nvCxnSpPr>
          <p:spPr bwMode="gray">
            <a:xfrm>
              <a:off x="540000" y="-12855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Gerader Verbinder 16">
            <a:extLst>
              <a:ext uri="{FF2B5EF4-FFF2-40B4-BE49-F238E27FC236}">
                <a16:creationId xmlns:a16="http://schemas.microsoft.com/office/drawing/2014/main" id="{D70ABD90-50A6-2F48-8A9A-CE08AA3FC3C5}"/>
              </a:ext>
            </a:extLst>
          </p:cNvPr>
          <p:cNvCxnSpPr/>
          <p:nvPr userDrawn="1"/>
        </p:nvCxnSpPr>
        <p:spPr bwMode="gray">
          <a:xfrm>
            <a:off x="6096000" y="-172800"/>
            <a:ext cx="0" cy="72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1C9F1D2-D607-BF4F-B249-299569EB2F93}"/>
              </a:ext>
            </a:extLst>
          </p:cNvPr>
          <p:cNvGrpSpPr/>
          <p:nvPr userDrawn="1"/>
        </p:nvGrpSpPr>
        <p:grpSpPr>
          <a:xfrm>
            <a:off x="-174845" y="446568"/>
            <a:ext cx="100388" cy="5478033"/>
            <a:chOff x="-131134" y="334925"/>
            <a:chExt cx="75291" cy="4108525"/>
          </a:xfrm>
        </p:grpSpPr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78EE7830-E733-A24E-8413-BD265E56B073}"/>
                </a:ext>
              </a:extLst>
            </p:cNvPr>
            <p:cNvGrpSpPr/>
            <p:nvPr userDrawn="1"/>
          </p:nvGrpSpPr>
          <p:grpSpPr>
            <a:xfrm>
              <a:off x="-131134" y="334925"/>
              <a:ext cx="75291" cy="4108525"/>
              <a:chOff x="-131134" y="334925"/>
              <a:chExt cx="75291" cy="4108525"/>
            </a:xfrm>
          </p:grpSpPr>
          <p:cxnSp>
            <p:nvCxnSpPr>
              <p:cNvPr id="19" name="Gerader Verbinder 23">
                <a:extLst>
                  <a:ext uri="{FF2B5EF4-FFF2-40B4-BE49-F238E27FC236}">
                    <a16:creationId xmlns:a16="http://schemas.microsoft.com/office/drawing/2014/main" id="{F0489158-527A-2446-B9D7-A272B99240F9}"/>
                  </a:ext>
                </a:extLst>
              </p:cNvPr>
              <p:cNvCxnSpPr/>
              <p:nvPr userDrawn="1"/>
            </p:nvCxnSpPr>
            <p:spPr bwMode="gray">
              <a:xfrm>
                <a:off x="-131134" y="4443450"/>
                <a:ext cx="5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17">
                <a:extLst>
                  <a:ext uri="{FF2B5EF4-FFF2-40B4-BE49-F238E27FC236}">
                    <a16:creationId xmlns:a16="http://schemas.microsoft.com/office/drawing/2014/main" id="{09BA1C68-C71A-7941-9AB6-297D67B7278B}"/>
                  </a:ext>
                </a:extLst>
              </p:cNvPr>
              <p:cNvCxnSpPr/>
              <p:nvPr userDrawn="1"/>
            </p:nvCxnSpPr>
            <p:spPr bwMode="gray">
              <a:xfrm rot="16200000">
                <a:off x="-104134" y="1607300"/>
                <a:ext cx="0" cy="54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r Verbinder 22">
                <a:extLst>
                  <a:ext uri="{FF2B5EF4-FFF2-40B4-BE49-F238E27FC236}">
                    <a16:creationId xmlns:a16="http://schemas.microsoft.com/office/drawing/2014/main" id="{A70A7B27-B83F-F246-93A3-8138905F4F40}"/>
                  </a:ext>
                </a:extLst>
              </p:cNvPr>
              <p:cNvCxnSpPr/>
              <p:nvPr userDrawn="1"/>
            </p:nvCxnSpPr>
            <p:spPr bwMode="gray">
              <a:xfrm>
                <a:off x="-109843" y="334925"/>
                <a:ext cx="5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17">
                <a:extLst>
                  <a:ext uri="{FF2B5EF4-FFF2-40B4-BE49-F238E27FC236}">
                    <a16:creationId xmlns:a16="http://schemas.microsoft.com/office/drawing/2014/main" id="{231C274E-4D49-9341-8123-3898BA6D410E}"/>
                  </a:ext>
                </a:extLst>
              </p:cNvPr>
              <p:cNvCxnSpPr/>
              <p:nvPr userDrawn="1"/>
            </p:nvCxnSpPr>
            <p:spPr bwMode="gray">
              <a:xfrm rot="16200000">
                <a:off x="-99516" y="3156640"/>
                <a:ext cx="0" cy="54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17">
                <a:extLst>
                  <a:ext uri="{FF2B5EF4-FFF2-40B4-BE49-F238E27FC236}">
                    <a16:creationId xmlns:a16="http://schemas.microsoft.com/office/drawing/2014/main" id="{7C17229E-E1D4-D74D-8C10-59A9902AE4FA}"/>
                  </a:ext>
                </a:extLst>
              </p:cNvPr>
              <p:cNvCxnSpPr/>
              <p:nvPr userDrawn="1"/>
            </p:nvCxnSpPr>
            <p:spPr bwMode="gray">
              <a:xfrm rot="16200000">
                <a:off x="-104134" y="2292640"/>
                <a:ext cx="0" cy="5400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Gerader Verbinder 17">
              <a:extLst>
                <a:ext uri="{FF2B5EF4-FFF2-40B4-BE49-F238E27FC236}">
                  <a16:creationId xmlns:a16="http://schemas.microsoft.com/office/drawing/2014/main" id="{78ED7E4B-DD07-4147-AC37-CE712AB54C84}"/>
                </a:ext>
              </a:extLst>
            </p:cNvPr>
            <p:cNvCxnSpPr/>
            <p:nvPr userDrawn="1"/>
          </p:nvCxnSpPr>
          <p:spPr bwMode="gray">
            <a:xfrm rot="16200000">
              <a:off x="-104134" y="1432800"/>
              <a:ext cx="0" cy="5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B5C7275-3443-46ED-96B7-886726173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110" y="6356349"/>
            <a:ext cx="74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57539C14-1388-43B9-98DD-F1396295C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5156" y="6356350"/>
            <a:ext cx="579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365-9D09-4FD1-92C3-30EAE4119F1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93E1A9D9-0B86-44FE-A413-10DF4B1A20B1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334" y="6356351"/>
            <a:ext cx="484285" cy="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3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hdr="0" dt="0"/>
  <p:txStyles>
    <p:titleStyle>
      <a:lvl1pPr algn="l" defTabSz="914354" rtl="0" eaLnBrk="1" latinLnBrk="0" hangingPunct="1">
        <a:lnSpc>
          <a:spcPts val="5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Segoe UI Semibold" panose="020B0502040204020203" pitchFamily="34" charset="0"/>
          <a:ea typeface="+mj-ea"/>
          <a:cs typeface="Segoe UI Semibold" panose="020B0502040204020203" pitchFamily="34" charset="0"/>
        </a:defRPr>
      </a:lvl1pPr>
    </p:titleStyle>
    <p:bodyStyle>
      <a:lvl1pPr marL="0" indent="0" algn="l" defTabSz="914354" rtl="0" eaLnBrk="1" latinLnBrk="0" hangingPunct="1">
        <a:lnSpc>
          <a:spcPts val="3000"/>
        </a:lnSpc>
        <a:spcBef>
          <a:spcPts val="1200"/>
        </a:spcBef>
        <a:buFontTx/>
        <a:buNone/>
        <a:defRPr sz="2400" b="0" i="0" kern="1200">
          <a:solidFill>
            <a:schemeClr val="bg2"/>
          </a:solidFill>
          <a:latin typeface="+mn-lt"/>
          <a:ea typeface="+mn-ea"/>
          <a:cs typeface="Segoe UI Light" panose="020B0502040204020203" pitchFamily="34" charset="0"/>
        </a:defRPr>
      </a:lvl1pPr>
      <a:lvl2pPr marL="8466" indent="0" algn="l" defTabSz="914354" rtl="0" eaLnBrk="1" latinLnBrk="0" hangingPunct="1">
        <a:lnSpc>
          <a:spcPts val="3000"/>
        </a:lnSpc>
        <a:spcBef>
          <a:spcPts val="1200"/>
        </a:spcBef>
        <a:buFontTx/>
        <a:buNone/>
        <a:tabLst/>
        <a:defRPr sz="2400" b="0" i="0" kern="1200">
          <a:solidFill>
            <a:schemeClr val="tx2"/>
          </a:solidFill>
          <a:latin typeface="+mn-lt"/>
          <a:ea typeface="+mn-ea"/>
          <a:cs typeface="Segoe UI Light" panose="020B0502040204020203" pitchFamily="34" charset="0"/>
        </a:defRPr>
      </a:lvl2pPr>
      <a:lvl3pPr marL="8466" indent="0" algn="l" defTabSz="914354" rtl="0" eaLnBrk="1" latinLnBrk="0" hangingPunct="1">
        <a:lnSpc>
          <a:spcPts val="3000"/>
        </a:lnSpc>
        <a:spcBef>
          <a:spcPts val="1200"/>
        </a:spcBef>
        <a:buClr>
          <a:schemeClr val="tx1"/>
        </a:buClr>
        <a:buFontTx/>
        <a:buNone/>
        <a:tabLst/>
        <a:defRPr sz="2400" b="1" i="0" kern="1200">
          <a:solidFill>
            <a:schemeClr val="tx2"/>
          </a:solidFill>
          <a:latin typeface="Segoe UI Semibold" panose="020B0502040204020203" pitchFamily="34" charset="0"/>
          <a:ea typeface="+mn-ea"/>
          <a:cs typeface="Segoe UI Semibold" panose="020B0502040204020203" pitchFamily="34" charset="0"/>
        </a:defRPr>
      </a:lvl3pPr>
      <a:lvl4pPr marL="0" indent="0" algn="l" defTabSz="914354" rtl="0" eaLnBrk="1" latinLnBrk="0" hangingPunct="1">
        <a:lnSpc>
          <a:spcPts val="3000"/>
        </a:lnSpc>
        <a:spcBef>
          <a:spcPts val="2000"/>
        </a:spcBef>
        <a:buSzPct val="90000"/>
        <a:buFontTx/>
        <a:buNone/>
        <a:tabLst/>
        <a:defRPr sz="28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41294" indent="-232828" algn="l" defTabSz="914354" rtl="0" eaLnBrk="1" latinLnBrk="0" hangingPunct="1">
        <a:lnSpc>
          <a:spcPts val="3000"/>
        </a:lnSpc>
        <a:spcBef>
          <a:spcPts val="1200"/>
        </a:spcBef>
        <a:buSzPct val="90000"/>
        <a:buFont typeface="Wingdings" pitchFamily="2" charset="2"/>
        <a:buChar char="§"/>
        <a:tabLst/>
        <a:defRPr sz="2400" b="0" i="0" kern="1200">
          <a:solidFill>
            <a:schemeClr val="bg2"/>
          </a:solidFill>
          <a:latin typeface="+mn-lt"/>
          <a:ea typeface="+mn-ea"/>
          <a:cs typeface="Segoe UI Light" panose="020B0502040204020203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0">
          <p15:clr>
            <a:srgbClr val="F26B43"/>
          </p15:clr>
        </p15:guide>
        <p15:guide id="4" pos="5420">
          <p15:clr>
            <a:srgbClr val="F26B43"/>
          </p15:clr>
        </p15:guide>
        <p15:guide id="8" orient="horz" pos="279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0F17DF-244F-4E36-9257-A7D237BE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8580FF-5074-4698-A337-A654A20AF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1923E2-8394-43F1-9614-F4E7B346A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CE67-B212-4A11-9DFA-804C2B85D888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F69220-139C-42AD-A102-E732E42FE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57EB11-515F-4BE0-9F8B-23D37C114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AC7F-F7EB-40AC-8D57-047C2C6DDE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40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1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D915AB5D-D39D-40B2-9616-944D9B6178D9}"/>
              </a:ext>
            </a:extLst>
          </p:cNvPr>
          <p:cNvSpPr/>
          <p:nvPr/>
        </p:nvSpPr>
        <p:spPr>
          <a:xfrm>
            <a:off x="0" y="1"/>
            <a:ext cx="12192000" cy="4838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54"/>
            <a:endParaRPr lang="de-DE" dirty="0">
              <a:solidFill>
                <a:srgbClr val="FFFFFF"/>
              </a:solidFill>
              <a:latin typeface="Segoe UI Semilight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F6BB55-F6AA-4143-89E3-FB4096DA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1" y="1612655"/>
            <a:ext cx="5474541" cy="209892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de-DE" sz="4267" dirty="0"/>
            </a:br>
            <a:br>
              <a:rPr lang="de-DE" sz="4267" dirty="0"/>
            </a:br>
            <a:endParaRPr lang="de-DE" sz="4267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21FF031-84E7-48AF-B66A-0812D77B6D2A}"/>
              </a:ext>
            </a:extLst>
          </p:cNvPr>
          <p:cNvSpPr txBox="1"/>
          <p:nvPr/>
        </p:nvSpPr>
        <p:spPr>
          <a:xfrm>
            <a:off x="627015" y="614997"/>
            <a:ext cx="11398433" cy="35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/>
            <a:r>
              <a:rPr lang="de-DE" sz="5333" b="1" dirty="0">
                <a:solidFill>
                  <a:srgbClr val="FFFFFF"/>
                </a:solidFill>
                <a:latin typeface="Segoe UI Semilight"/>
              </a:rPr>
              <a:t>Kaufmann/-frau für Groß- und Außenhandelsmanagement</a:t>
            </a:r>
          </a:p>
          <a:p>
            <a:pPr defTabSz="914354">
              <a:spcBef>
                <a:spcPts val="1800"/>
              </a:spcBef>
            </a:pPr>
            <a:r>
              <a:rPr lang="de-DE" sz="3600" dirty="0">
                <a:solidFill>
                  <a:srgbClr val="FFFFFF"/>
                </a:solidFill>
                <a:latin typeface="Segoe UI Semilight"/>
              </a:rPr>
              <a:t>Informationen zum novellierten Berufsbild</a:t>
            </a:r>
          </a:p>
          <a:p>
            <a:pPr defTabSz="914354"/>
            <a:endParaRPr lang="de-DE" sz="3200" dirty="0">
              <a:solidFill>
                <a:srgbClr val="FFFFFF"/>
              </a:solidFill>
              <a:latin typeface="Segoe UI Semilight"/>
            </a:endParaRPr>
          </a:p>
          <a:p>
            <a:pPr defTabSz="914354"/>
            <a:endParaRPr lang="de-DE" sz="3200" dirty="0">
              <a:solidFill>
                <a:srgbClr val="FFFFFF"/>
              </a:solidFill>
              <a:latin typeface="Segoe UI Semilight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150DE8-A6C9-B045-99A9-5F9C7E13E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221" y="4709233"/>
            <a:ext cx="10890885" cy="1374647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3E367DB-5482-4A94-862A-6493475E2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E40BB16-F5C6-40FA-9C3A-7080EB2B7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92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dirty="0"/>
              <a:t>Abschlussprüfung </a:t>
            </a:r>
            <a:r>
              <a:rPr lang="de-DE" dirty="0">
                <a:solidFill>
                  <a:srgbClr val="FF0000"/>
                </a:solidFill>
              </a:rPr>
              <a:t>Teil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6B581669-BA96-4F0E-9C5E-6B5B70941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913408"/>
              </p:ext>
            </p:extLst>
          </p:nvPr>
        </p:nvGraphicFramePr>
        <p:xfrm>
          <a:off x="450787" y="1339976"/>
          <a:ext cx="11290425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8810">
                  <a:extLst>
                    <a:ext uri="{9D8B030D-6E8A-4147-A177-3AD203B41FA5}">
                      <a16:colId xmlns:a16="http://schemas.microsoft.com/office/drawing/2014/main" val="2047555772"/>
                    </a:ext>
                  </a:extLst>
                </a:gridCol>
              </a:tblGrid>
              <a:tr h="514555">
                <a:tc gridSpan="2">
                  <a:txBody>
                    <a:bodyPr/>
                    <a:lstStyle/>
                    <a:p>
                      <a:r>
                        <a:rPr lang="de-DE" sz="3000" dirty="0"/>
                        <a:t>Hinweise zur Vorbereitung auf das fallbezogene Fachgespräc</a:t>
                      </a:r>
                      <a:r>
                        <a:rPr lang="de-DE" sz="3000" baseline="0" dirty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de-DE" sz="3000" dirty="0"/>
                        <a:t> </a:t>
                      </a:r>
                      <a:r>
                        <a:rPr lang="de-DE" sz="3000" baseline="0" dirty="0">
                          <a:solidFill>
                            <a:srgbClr val="FF0000"/>
                          </a:solidFill>
                          <a:highlight>
                            <a:srgbClr val="093B7E"/>
                          </a:highlight>
                        </a:rPr>
                        <a:t>*</a:t>
                      </a:r>
                      <a:endParaRPr lang="de-DE" sz="3000" baseline="0" dirty="0">
                        <a:solidFill>
                          <a:srgbClr val="FF0000"/>
                        </a:solidFill>
                        <a:highlight>
                          <a:srgbClr val="093B7E"/>
                        </a:highlight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587">
                <a:tc>
                  <a:txBody>
                    <a:bodyPr/>
                    <a:lstStyle/>
                    <a:p>
                      <a:pPr lvl="0"/>
                      <a:r>
                        <a:rPr lang="de-DE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Möglichkeit A:</a:t>
                      </a:r>
                    </a:p>
                    <a:p>
                      <a:pPr lvl="0"/>
                      <a:endParaRPr lang="de-DE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Prüfling hat eine </a:t>
                      </a:r>
                      <a:r>
                        <a:rPr lang="de-DE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von zwei praxisbezogenen Fachaufgaben zu bearbeiten, die ihm der Prüfungsausschuss (</a:t>
                      </a: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 zwei unterschiedlichen Gebieten) </a:t>
                      </a:r>
                      <a:r>
                        <a:rPr lang="de-DE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zur Wahl stellt.</a:t>
                      </a:r>
                    </a:p>
                    <a:p>
                      <a:pPr lvl="0"/>
                      <a:endParaRPr lang="de-DE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de-DE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de-DE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Vorbereitungszeit</a:t>
                      </a: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15 Minuten</a:t>
                      </a:r>
                      <a:endParaRPr lang="de-DE" sz="2000" b="1" dirty="0">
                        <a:solidFill>
                          <a:schemeClr val="dk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Möglichkeit B:</a:t>
                      </a:r>
                    </a:p>
                    <a:p>
                      <a:pPr lvl="0"/>
                      <a:endParaRPr lang="de-DE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Prüfling hat im Ausbildungsbetrieb zwei praxisbezogene Fachaufgaben zu bearbeiten, die der Ausbildungsbetrieb (aus zwei unterschiedlichen Gebieten) festlegt.</a:t>
                      </a:r>
                    </a:p>
                    <a:p>
                      <a:pPr lvl="0"/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 jeder Fachaufgabe ist ein dreiseitiger Report zu erstellen und dem Prüfungsausschuss zuzuleiten.</a:t>
                      </a:r>
                    </a:p>
                    <a:p>
                      <a:pPr lvl="0"/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Prüfungsausschuss wählt eine Fachaufgabe aus und entwickelt ausgehend davon das Fachgespräch.</a:t>
                      </a:r>
                    </a:p>
                    <a:p>
                      <a:pPr lvl="0"/>
                      <a:endParaRPr lang="de-DE" sz="2000" b="1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481">
                <a:tc grid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Bewertet wird nur die Leistung, die der Prüfling im fallbezogenen Fachgespräch erbringt. Nicht bewertet werden die Durchführung der praxisbezogenen Fachaufgabe und der Report.</a:t>
                      </a:r>
                    </a:p>
                  </a:txBody>
                  <a:tcP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820020-DF13-41EF-B77B-B12CD6BDD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1A0B054-D9CC-4764-B0D3-15715D6D53D2}"/>
              </a:ext>
            </a:extLst>
          </p:cNvPr>
          <p:cNvSpPr txBox="1"/>
          <p:nvPr/>
        </p:nvSpPr>
        <p:spPr>
          <a:xfrm>
            <a:off x="6425852" y="5954994"/>
            <a:ext cx="5423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</a:rPr>
              <a:t>* </a:t>
            </a:r>
            <a:r>
              <a:rPr lang="de-DE" sz="1600" dirty="0"/>
              <a:t>zu den ausführlichen Vorgaben vgl. Verordnungstext!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C526CF0-6F03-4347-B532-A29218F72EEF}"/>
              </a:ext>
            </a:extLst>
          </p:cNvPr>
          <p:cNvSpPr/>
          <p:nvPr/>
        </p:nvSpPr>
        <p:spPr>
          <a:xfrm>
            <a:off x="450787" y="1903956"/>
            <a:ext cx="5210977" cy="340708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083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dirty="0"/>
              <a:t>Bestehensregelung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11</a:t>
            </a:fld>
            <a:endParaRPr lang="de-DE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A5921B39-7BD8-441E-A4B9-EF25C98C1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07340"/>
              </p:ext>
            </p:extLst>
          </p:nvPr>
        </p:nvGraphicFramePr>
        <p:xfrm>
          <a:off x="1298765" y="1733550"/>
          <a:ext cx="10173234" cy="399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5930">
                <a:tc>
                  <a:txBody>
                    <a:bodyPr/>
                    <a:lstStyle/>
                    <a:p>
                      <a:r>
                        <a:rPr lang="de-DE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 </a:t>
                      </a:r>
                      <a:r>
                        <a:rPr lang="de-DE" sz="24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Gesamtergebnis</a:t>
                      </a:r>
                      <a:r>
                        <a:rPr lang="de-DE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von Teil 1 und Teil 2 mindestens „ausreichend“</a:t>
                      </a:r>
                    </a:p>
                  </a:txBody>
                  <a:tcPr marT="45710" marB="4571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930">
                <a:tc>
                  <a:txBody>
                    <a:bodyPr/>
                    <a:lstStyle/>
                    <a:p>
                      <a:r>
                        <a:rPr lang="de-DE" sz="2400" b="1" dirty="0"/>
                        <a:t>Im Ergebnis </a:t>
                      </a:r>
                      <a:r>
                        <a:rPr lang="de-DE" sz="2400" b="1" u="sng" dirty="0"/>
                        <a:t>von Teil 2 </a:t>
                      </a:r>
                      <a:r>
                        <a:rPr lang="de-DE" sz="2400" b="1" dirty="0"/>
                        <a:t>der Abschlussprüfung mindestens „ausreichend“</a:t>
                      </a:r>
                    </a:p>
                  </a:txBody>
                  <a:tcPr marT="45710" marB="4571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930">
                <a:tc>
                  <a:txBody>
                    <a:bodyPr/>
                    <a:lstStyle/>
                    <a:p>
                      <a:r>
                        <a:rPr lang="de-DE" sz="2400" b="1" dirty="0"/>
                        <a:t>In mindestens drei</a:t>
                      </a:r>
                      <a:r>
                        <a:rPr lang="de-DE" sz="2400" b="1" baseline="0" dirty="0"/>
                        <a:t> Prüfungsbereichen von Teil 2 der Abschlussprüfung mit mindestens „ausreichend“ </a:t>
                      </a:r>
                      <a:endParaRPr lang="de-DE" sz="2400" b="1" dirty="0"/>
                    </a:p>
                  </a:txBody>
                  <a:tcPr marT="45710" marB="4571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890">
                <a:tc>
                  <a:txBody>
                    <a:bodyPr/>
                    <a:lstStyle/>
                    <a:p>
                      <a:r>
                        <a:rPr lang="de-DE" sz="2400" b="1" dirty="0"/>
                        <a:t>In keinem</a:t>
                      </a:r>
                      <a:r>
                        <a:rPr lang="de-DE" sz="2400" b="1" baseline="0" dirty="0"/>
                        <a:t> Prüfungsbereich von Teil 2 mit „ungenügend“</a:t>
                      </a:r>
                      <a:endParaRPr lang="de-DE" sz="2400" b="1" dirty="0"/>
                    </a:p>
                  </a:txBody>
                  <a:tcPr marT="45710" marB="4571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286069B3-796A-4BA0-AE76-B51584DE11E7}"/>
              </a:ext>
            </a:extLst>
          </p:cNvPr>
          <p:cNvSpPr txBox="1"/>
          <p:nvPr/>
        </p:nvSpPr>
        <p:spPr>
          <a:xfrm>
            <a:off x="720001" y="1733550"/>
            <a:ext cx="553998" cy="3998680"/>
          </a:xfrm>
          <a:prstGeom prst="rect">
            <a:avLst/>
          </a:prstGeom>
          <a:solidFill>
            <a:schemeClr val="accent1"/>
          </a:solidFill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de-DE" sz="2400" b="1" dirty="0">
                <a:solidFill>
                  <a:schemeClr val="bg1"/>
                </a:solidFill>
              </a:rPr>
              <a:t>Prüfung ist bestanden, wenn: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1D3EE0-7A74-4E8D-9E3E-81D666F7A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019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dirty="0"/>
              <a:t>Beispiel </a:t>
            </a:r>
            <a:r>
              <a:rPr lang="de-DE" dirty="0" err="1"/>
              <a:t>Bestehensregelung</a:t>
            </a:r>
            <a:r>
              <a:rPr lang="de-DE" dirty="0"/>
              <a:t> I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83C887-8A29-48FD-8A71-51734CD75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8577746-0BFC-469C-85B9-BFD5385EE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05431"/>
              </p:ext>
            </p:extLst>
          </p:nvPr>
        </p:nvGraphicFramePr>
        <p:xfrm>
          <a:off x="720000" y="1339088"/>
          <a:ext cx="10751999" cy="5404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398">
                  <a:extLst>
                    <a:ext uri="{9D8B030D-6E8A-4147-A177-3AD203B41FA5}">
                      <a16:colId xmlns:a16="http://schemas.microsoft.com/office/drawing/2014/main" val="598030792"/>
                    </a:ext>
                  </a:extLst>
                </a:gridCol>
                <a:gridCol w="2770598">
                  <a:extLst>
                    <a:ext uri="{9D8B030D-6E8A-4147-A177-3AD203B41FA5}">
                      <a16:colId xmlns:a16="http://schemas.microsoft.com/office/drawing/2014/main" val="3812243144"/>
                    </a:ext>
                  </a:extLst>
                </a:gridCol>
                <a:gridCol w="1209415">
                  <a:extLst>
                    <a:ext uri="{9D8B030D-6E8A-4147-A177-3AD203B41FA5}">
                      <a16:colId xmlns:a16="http://schemas.microsoft.com/office/drawing/2014/main" val="1411693020"/>
                    </a:ext>
                  </a:extLst>
                </a:gridCol>
                <a:gridCol w="1420769">
                  <a:extLst>
                    <a:ext uri="{9D8B030D-6E8A-4147-A177-3AD203B41FA5}">
                      <a16:colId xmlns:a16="http://schemas.microsoft.com/office/drawing/2014/main" val="3229966071"/>
                    </a:ext>
                  </a:extLst>
                </a:gridCol>
                <a:gridCol w="1316819">
                  <a:extLst>
                    <a:ext uri="{9D8B030D-6E8A-4147-A177-3AD203B41FA5}">
                      <a16:colId xmlns:a16="http://schemas.microsoft.com/office/drawing/2014/main" val="2535001431"/>
                    </a:ext>
                  </a:extLst>
                </a:gridCol>
                <a:gridCol w="1536000">
                  <a:extLst>
                    <a:ext uri="{9D8B030D-6E8A-4147-A177-3AD203B41FA5}">
                      <a16:colId xmlns:a16="http://schemas.microsoft.com/office/drawing/2014/main" val="2284706268"/>
                    </a:ext>
                  </a:extLst>
                </a:gridCol>
                <a:gridCol w="1536000">
                  <a:extLst>
                    <a:ext uri="{9D8B030D-6E8A-4147-A177-3AD203B41FA5}">
                      <a16:colId xmlns:a16="http://schemas.microsoft.com/office/drawing/2014/main" val="616489253"/>
                    </a:ext>
                  </a:extLst>
                </a:gridCol>
              </a:tblGrid>
              <a:tr h="63808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Prüfungsbereich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Pkt.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Gewich-tung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Gew.</a:t>
                      </a:r>
                    </a:p>
                    <a:p>
                      <a:pPr algn="ctr"/>
                      <a:r>
                        <a:rPr lang="de-DE" dirty="0"/>
                        <a:t>Pkt.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Bestehensregelung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217397"/>
                  </a:ext>
                </a:extLst>
              </a:tr>
              <a:tr h="889757">
                <a:tc>
                  <a:txBody>
                    <a:bodyPr/>
                    <a:lstStyle/>
                    <a:p>
                      <a:r>
                        <a:rPr lang="de-DE" sz="1800" dirty="0"/>
                        <a:t>Teil 1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Organisieren des Warensortiments und von Dienstleistungen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Gesamt: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mindestens ausreichend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61660"/>
                  </a:ext>
                </a:extLst>
              </a:tr>
              <a:tr h="763720">
                <a:tc rowSpan="4">
                  <a:txBody>
                    <a:bodyPr/>
                    <a:lstStyle/>
                    <a:p>
                      <a:r>
                        <a:rPr lang="de-DE" sz="1800" dirty="0"/>
                        <a:t>Teil 2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7463" marR="0" lvl="0" indent="-174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Kaufmännische Steuerung von Geschäftsprozessen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 ungenügend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insgesamt mindestens ausreichend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drei Bereiche mindestens ausreichend 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04316"/>
                  </a:ext>
                </a:extLst>
              </a:tr>
              <a:tr h="73173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Prozessorientierte Organisation von Großhandelsgeschäften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75835"/>
                  </a:ext>
                </a:extLst>
              </a:tr>
              <a:tr h="622832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Wirtschafts- und Sozialkunde 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466"/>
                  </a:ext>
                </a:extLst>
              </a:tr>
              <a:tr h="617304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Fachgespräch zu einer betrieblichen Fachaufgabe im Großhandel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28565"/>
                  </a:ext>
                </a:extLst>
              </a:tr>
              <a:tr h="617304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Gesamtergebnis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endParaRPr lang="de-DE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3"/>
                        </a:rPr>
                        <a:t> bestanden!</a:t>
                      </a:r>
                      <a:endParaRPr lang="de-DE" sz="1600" b="1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5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768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dirty="0"/>
              <a:t>Beispiel </a:t>
            </a:r>
            <a:r>
              <a:rPr lang="de-DE" dirty="0" err="1"/>
              <a:t>Bestehensregelung</a:t>
            </a:r>
            <a:r>
              <a:rPr lang="de-DE" dirty="0"/>
              <a:t> II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83C887-8A29-48FD-8A71-51734CD75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8577746-0BFC-469C-85B9-BFD5385EE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053745"/>
              </p:ext>
            </p:extLst>
          </p:nvPr>
        </p:nvGraphicFramePr>
        <p:xfrm>
          <a:off x="720000" y="1339088"/>
          <a:ext cx="10751999" cy="5404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398">
                  <a:extLst>
                    <a:ext uri="{9D8B030D-6E8A-4147-A177-3AD203B41FA5}">
                      <a16:colId xmlns:a16="http://schemas.microsoft.com/office/drawing/2014/main" val="598030792"/>
                    </a:ext>
                  </a:extLst>
                </a:gridCol>
                <a:gridCol w="2770598">
                  <a:extLst>
                    <a:ext uri="{9D8B030D-6E8A-4147-A177-3AD203B41FA5}">
                      <a16:colId xmlns:a16="http://schemas.microsoft.com/office/drawing/2014/main" val="3812243144"/>
                    </a:ext>
                  </a:extLst>
                </a:gridCol>
                <a:gridCol w="1209415">
                  <a:extLst>
                    <a:ext uri="{9D8B030D-6E8A-4147-A177-3AD203B41FA5}">
                      <a16:colId xmlns:a16="http://schemas.microsoft.com/office/drawing/2014/main" val="1411693020"/>
                    </a:ext>
                  </a:extLst>
                </a:gridCol>
                <a:gridCol w="1420769">
                  <a:extLst>
                    <a:ext uri="{9D8B030D-6E8A-4147-A177-3AD203B41FA5}">
                      <a16:colId xmlns:a16="http://schemas.microsoft.com/office/drawing/2014/main" val="3229966071"/>
                    </a:ext>
                  </a:extLst>
                </a:gridCol>
                <a:gridCol w="1316819">
                  <a:extLst>
                    <a:ext uri="{9D8B030D-6E8A-4147-A177-3AD203B41FA5}">
                      <a16:colId xmlns:a16="http://schemas.microsoft.com/office/drawing/2014/main" val="2535001431"/>
                    </a:ext>
                  </a:extLst>
                </a:gridCol>
                <a:gridCol w="1536000">
                  <a:extLst>
                    <a:ext uri="{9D8B030D-6E8A-4147-A177-3AD203B41FA5}">
                      <a16:colId xmlns:a16="http://schemas.microsoft.com/office/drawing/2014/main" val="2284706268"/>
                    </a:ext>
                  </a:extLst>
                </a:gridCol>
                <a:gridCol w="1536000">
                  <a:extLst>
                    <a:ext uri="{9D8B030D-6E8A-4147-A177-3AD203B41FA5}">
                      <a16:colId xmlns:a16="http://schemas.microsoft.com/office/drawing/2014/main" val="616489253"/>
                    </a:ext>
                  </a:extLst>
                </a:gridCol>
              </a:tblGrid>
              <a:tr h="63808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Prüfungsbereich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Pkt.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Gewich-tung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Gew.</a:t>
                      </a:r>
                    </a:p>
                    <a:p>
                      <a:pPr algn="ctr"/>
                      <a:r>
                        <a:rPr lang="de-DE" dirty="0"/>
                        <a:t>Pkt.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Bestehensregelung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217397"/>
                  </a:ext>
                </a:extLst>
              </a:tr>
              <a:tr h="889757">
                <a:tc>
                  <a:txBody>
                    <a:bodyPr/>
                    <a:lstStyle/>
                    <a:p>
                      <a:r>
                        <a:rPr lang="de-DE" sz="1800" dirty="0"/>
                        <a:t>Teil 1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Organisieren des Warensortiments und von Dienstleistungen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Gesamt: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mindestens ausreichend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61660"/>
                  </a:ext>
                </a:extLst>
              </a:tr>
              <a:tr h="763720">
                <a:tc rowSpan="4">
                  <a:txBody>
                    <a:bodyPr/>
                    <a:lstStyle/>
                    <a:p>
                      <a:r>
                        <a:rPr lang="de-DE" sz="1800" dirty="0"/>
                        <a:t>Teil 2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7463" marR="0" lvl="0" indent="-174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Kaufmännische Steuerung von Geschäftsprozessen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kein ungenügend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insgesamt mindestens ausreichend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drei Bereiche mindestens ausreichend 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04316"/>
                  </a:ext>
                </a:extLst>
              </a:tr>
              <a:tr h="73173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Prozessorientierte Organisation von Großhandelsgeschäften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75835"/>
                  </a:ext>
                </a:extLst>
              </a:tr>
              <a:tr h="622832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Wirtschafts- und Sozialkunde 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1466"/>
                  </a:ext>
                </a:extLst>
              </a:tr>
              <a:tr h="617304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Fachgespräch zu einer betrieblichen Fachaufgabe im Großhandel</a:t>
                      </a:r>
                    </a:p>
                  </a:txBody>
                  <a:tcPr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700" b="0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45723" marB="45723" anchor="ctr" horzOverflow="overflow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28565"/>
                  </a:ext>
                </a:extLst>
              </a:tr>
              <a:tr h="617304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Gesamtergebnis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30000"/>
                        <a:buFontTx/>
                        <a:buNone/>
                        <a:tabLst/>
                      </a:pPr>
                      <a:endParaRPr lang="de-DE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800" b="1" kern="1200" dirty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T="45723" marB="45723" anchor="ctr" horzOverflow="overflow"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 3"/>
                        </a:rPr>
                        <a:t> nicht bestanden!</a:t>
                      </a:r>
                      <a:endParaRPr lang="de-DE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5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33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6627541-6C44-4815-8D42-F091A1EA2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4E458B6F-1290-4A9E-9015-88341873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A9EA11F-5496-4C2F-AA8C-F98855E2C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399"/>
            <a:ext cx="12191999" cy="1200000"/>
          </a:xfrm>
        </p:spPr>
        <p:txBody>
          <a:bodyPr/>
          <a:lstStyle/>
          <a:p>
            <a:pPr algn="ctr"/>
            <a:r>
              <a:rPr lang="de-DE" dirty="0"/>
              <a:t>Elemente des Berufsbildes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EC93635-8207-4FF2-8794-C32E4711C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A523A03-F0D6-4497-BDFD-529846DE18A7}"/>
              </a:ext>
            </a:extLst>
          </p:cNvPr>
          <p:cNvSpPr txBox="1"/>
          <p:nvPr/>
        </p:nvSpPr>
        <p:spPr>
          <a:xfrm>
            <a:off x="1553771" y="5814906"/>
            <a:ext cx="2697071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900" noProof="0" dirty="0">
                <a:solidFill>
                  <a:srgbClr val="FF0000"/>
                </a:solidFill>
                <a:cs typeface="+mn-cs"/>
              </a:rPr>
              <a:t>Ausbildungsverordnung</a:t>
            </a:r>
            <a:endParaRPr kumimoji="0" lang="de-DE" sz="1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5DB9011-3597-4481-81BF-B74F371DE736}"/>
              </a:ext>
            </a:extLst>
          </p:cNvPr>
          <p:cNvSpPr txBox="1"/>
          <p:nvPr/>
        </p:nvSpPr>
        <p:spPr>
          <a:xfrm>
            <a:off x="4825517" y="5825918"/>
            <a:ext cx="2549057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Ausbildungsrahmenplan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87B905E-4F39-4F2D-90E3-5198FBEEBFA9}"/>
              </a:ext>
            </a:extLst>
          </p:cNvPr>
          <p:cNvSpPr txBox="1"/>
          <p:nvPr/>
        </p:nvSpPr>
        <p:spPr>
          <a:xfrm>
            <a:off x="7949249" y="5847952"/>
            <a:ext cx="2688979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Rahmenlehrplan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21D4C7-D49A-4287-8DFC-6F6E0D643269}"/>
              </a:ext>
            </a:extLst>
          </p:cNvPr>
          <p:cNvSpPr txBox="1"/>
          <p:nvPr/>
        </p:nvSpPr>
        <p:spPr>
          <a:xfrm>
            <a:off x="2070295" y="1493076"/>
            <a:ext cx="176456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de-DE" sz="2400" b="1" noProof="0" dirty="0">
                <a:cs typeface="Arial" panose="020B0604020202020204" pitchFamily="34" charset="0"/>
              </a:rPr>
              <a:t>G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esetzliche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 Verordnung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A0A3131-5FFF-4DFD-8D62-F30C693F5560}"/>
              </a:ext>
            </a:extLst>
          </p:cNvPr>
          <p:cNvSpPr txBox="1"/>
          <p:nvPr/>
        </p:nvSpPr>
        <p:spPr>
          <a:xfrm>
            <a:off x="5245973" y="1493402"/>
            <a:ext cx="210916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19140">
              <a:defRPr/>
            </a:pPr>
            <a:r>
              <a:rPr lang="de-DE" sz="2400" b="1" dirty="0">
                <a:cs typeface="Arial" panose="020B0604020202020204" pitchFamily="34" charset="0"/>
              </a:rPr>
              <a:t>Rahmenplan: betriebliche 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Umsetzung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E5DBC4A-85BB-473A-8100-1A6EA040316C}"/>
              </a:ext>
            </a:extLst>
          </p:cNvPr>
          <p:cNvSpPr txBox="1"/>
          <p:nvPr/>
        </p:nvSpPr>
        <p:spPr>
          <a:xfrm>
            <a:off x="8412797" y="1491376"/>
            <a:ext cx="176188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Rahmenplan: schulische Umsetzung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461BF9B-2153-4C28-914E-58B46BF6F9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5556" y="2729243"/>
            <a:ext cx="2688979" cy="2933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C92FE1-9DE3-41CE-935F-1B72CF000E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0501" y="2729243"/>
            <a:ext cx="2846473" cy="2933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937EE19-E4AA-4041-AD0E-0B7D7AA074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2171" y="2729243"/>
            <a:ext cx="2508671" cy="29347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503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6627541-6C44-4815-8D42-F091A1EA2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4E458B6F-1290-4A9E-9015-88341873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EC93635-8207-4FF2-8794-C32E4711C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14" name="Titel 3">
            <a:extLst>
              <a:ext uri="{FF2B5EF4-FFF2-40B4-BE49-F238E27FC236}">
                <a16:creationId xmlns:a16="http://schemas.microsoft.com/office/drawing/2014/main" id="{BD709456-B869-4EF7-AEAF-44E51C7A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0905"/>
            <a:ext cx="11472000" cy="1225493"/>
          </a:xfrm>
        </p:spPr>
        <p:txBody>
          <a:bodyPr/>
          <a:lstStyle/>
          <a:p>
            <a:r>
              <a:rPr lang="de-DE" kern="1000" spc="-20" dirty="0">
                <a:latin typeface="Arial" pitchFamily="34" charset="0"/>
                <a:cs typeface="Arial" pitchFamily="34" charset="0"/>
              </a:rPr>
              <a:t>Übersicht betriebliche Ausbildung </a:t>
            </a:r>
            <a:r>
              <a:rPr lang="de-DE" kern="1000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br>
              <a:rPr lang="de-DE" dirty="0">
                <a:solidFill>
                  <a:schemeClr val="accent1"/>
                </a:solidFill>
                <a:latin typeface="+mj-lt"/>
                <a:cs typeface="Arial" pitchFamily="34" charset="0"/>
              </a:rPr>
            </a:br>
            <a:br>
              <a:rPr lang="de-DE" dirty="0">
                <a:solidFill>
                  <a:schemeClr val="accent1"/>
                </a:solidFill>
                <a:latin typeface="+mj-lt"/>
                <a:cs typeface="Arial" pitchFamily="34" charset="0"/>
              </a:rPr>
            </a:br>
            <a:br>
              <a:rPr lang="de-DE" dirty="0">
                <a:latin typeface="+mj-lt"/>
              </a:rPr>
            </a:br>
            <a:endParaRPr lang="de-DE" dirty="0">
              <a:latin typeface="+mj-lt"/>
            </a:endParaRP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018D8297-DA6F-4CE2-8C56-2F20E1B7F02E}"/>
              </a:ext>
            </a:extLst>
          </p:cNvPr>
          <p:cNvSpPr/>
          <p:nvPr/>
        </p:nvSpPr>
        <p:spPr>
          <a:xfrm>
            <a:off x="1069256" y="1570650"/>
            <a:ext cx="6330969" cy="412421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4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dirty="0"/>
              <a:t>   </a:t>
            </a:r>
            <a:r>
              <a:rPr lang="de-DE" sz="2200" kern="1200" dirty="0"/>
              <a:t>Warensortiment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6B49BBBA-F993-44D8-915F-60A576E96057}"/>
              </a:ext>
            </a:extLst>
          </p:cNvPr>
          <p:cNvSpPr/>
          <p:nvPr/>
        </p:nvSpPr>
        <p:spPr>
          <a:xfrm rot="16200000">
            <a:off x="625110" y="1460403"/>
            <a:ext cx="444146" cy="634495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4" tIns="229058" rIns="6986" bIns="229059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 dirty="0"/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38D6762B-EE09-4F35-89D2-7A40B2043CA1}"/>
              </a:ext>
            </a:extLst>
          </p:cNvPr>
          <p:cNvSpPr/>
          <p:nvPr/>
        </p:nvSpPr>
        <p:spPr>
          <a:xfrm>
            <a:off x="1069256" y="2130599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5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Beschaffungslogistik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2BE9DB30-8EB0-435D-8828-6EBAD83D0110}"/>
              </a:ext>
            </a:extLst>
          </p:cNvPr>
          <p:cNvSpPr/>
          <p:nvPr/>
        </p:nvSpPr>
        <p:spPr>
          <a:xfrm rot="16200000">
            <a:off x="625110" y="2020353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C6E33A07-D9A3-4321-A62B-5186D405F579}"/>
              </a:ext>
            </a:extLst>
          </p:cNvPr>
          <p:cNvSpPr/>
          <p:nvPr/>
        </p:nvSpPr>
        <p:spPr>
          <a:xfrm>
            <a:off x="1069256" y="2690548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5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Einkauf von Waren und Dienstleistungen</a:t>
            </a: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543A61A3-CF29-400C-B6DF-948D917BCB4C}"/>
              </a:ext>
            </a:extLst>
          </p:cNvPr>
          <p:cNvSpPr/>
          <p:nvPr/>
        </p:nvSpPr>
        <p:spPr>
          <a:xfrm rot="16200000">
            <a:off x="625110" y="2580302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4E0FCE27-8EE9-4CD2-985C-9D93FA71F906}"/>
              </a:ext>
            </a:extLst>
          </p:cNvPr>
          <p:cNvSpPr/>
          <p:nvPr/>
        </p:nvSpPr>
        <p:spPr>
          <a:xfrm>
            <a:off x="1069256" y="3250497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5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Marketingmaßnahmen</a:t>
            </a: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637CC51B-6F42-4C06-A6BF-95FEA1BCDB47}"/>
              </a:ext>
            </a:extLst>
          </p:cNvPr>
          <p:cNvSpPr/>
          <p:nvPr/>
        </p:nvSpPr>
        <p:spPr>
          <a:xfrm rot="16200000">
            <a:off x="625110" y="3140251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6960988C-0B15-460C-850A-36A36A9A7660}"/>
              </a:ext>
            </a:extLst>
          </p:cNvPr>
          <p:cNvSpPr/>
          <p:nvPr/>
        </p:nvSpPr>
        <p:spPr>
          <a:xfrm>
            <a:off x="1069256" y="3810447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5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Verkauf</a:t>
            </a:r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C0BB9C7C-1FB7-417D-8740-C4C613FEB48B}"/>
              </a:ext>
            </a:extLst>
          </p:cNvPr>
          <p:cNvSpPr/>
          <p:nvPr/>
        </p:nvSpPr>
        <p:spPr>
          <a:xfrm rot="16200000">
            <a:off x="625110" y="3700200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43" name="Freihandform: Form 42">
            <a:extLst>
              <a:ext uri="{FF2B5EF4-FFF2-40B4-BE49-F238E27FC236}">
                <a16:creationId xmlns:a16="http://schemas.microsoft.com/office/drawing/2014/main" id="{68CBED87-60C9-49CA-8405-565D4A831EA0}"/>
              </a:ext>
            </a:extLst>
          </p:cNvPr>
          <p:cNvSpPr/>
          <p:nvPr/>
        </p:nvSpPr>
        <p:spPr>
          <a:xfrm>
            <a:off x="1069256" y="4370396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2" rIns="34102" bIns="34105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Distribution</a:t>
            </a:r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DD550C9B-4075-44E4-A8F9-83116561182E}"/>
              </a:ext>
            </a:extLst>
          </p:cNvPr>
          <p:cNvSpPr/>
          <p:nvPr/>
        </p:nvSpPr>
        <p:spPr>
          <a:xfrm rot="16200000">
            <a:off x="625110" y="4260149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45" name="Freihandform: Form 44">
            <a:extLst>
              <a:ext uri="{FF2B5EF4-FFF2-40B4-BE49-F238E27FC236}">
                <a16:creationId xmlns:a16="http://schemas.microsoft.com/office/drawing/2014/main" id="{E3F26101-888D-4A3D-8AD4-DD9F5553AF1C}"/>
              </a:ext>
            </a:extLst>
          </p:cNvPr>
          <p:cNvSpPr/>
          <p:nvPr/>
        </p:nvSpPr>
        <p:spPr>
          <a:xfrm>
            <a:off x="1069256" y="4930344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3" rIns="34102" bIns="34104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Kaufmännische Steuerung und Kontrolle</a:t>
            </a:r>
          </a:p>
        </p:txBody>
      </p: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172ED344-624F-4D7C-90F0-420B255C25DC}"/>
              </a:ext>
            </a:extLst>
          </p:cNvPr>
          <p:cNvSpPr/>
          <p:nvPr/>
        </p:nvSpPr>
        <p:spPr>
          <a:xfrm rot="16200000">
            <a:off x="625110" y="4820098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/>
          </a:p>
        </p:txBody>
      </p:sp>
      <p:sp>
        <p:nvSpPr>
          <p:cNvPr id="47" name="Freihandform: Form 46">
            <a:extLst>
              <a:ext uri="{FF2B5EF4-FFF2-40B4-BE49-F238E27FC236}">
                <a16:creationId xmlns:a16="http://schemas.microsoft.com/office/drawing/2014/main" id="{65C4C848-70E8-4A5B-90E0-7E804ED67F04}"/>
              </a:ext>
            </a:extLst>
          </p:cNvPr>
          <p:cNvSpPr/>
          <p:nvPr/>
        </p:nvSpPr>
        <p:spPr>
          <a:xfrm>
            <a:off x="1069256" y="5490292"/>
            <a:ext cx="6330969" cy="412422"/>
          </a:xfrm>
          <a:custGeom>
            <a:avLst/>
            <a:gdLst>
              <a:gd name="connsiteX0" fmla="*/ 68738 w 412421"/>
              <a:gd name="connsiteY0" fmla="*/ 0 h 6330969"/>
              <a:gd name="connsiteX1" fmla="*/ 343683 w 412421"/>
              <a:gd name="connsiteY1" fmla="*/ 0 h 6330969"/>
              <a:gd name="connsiteX2" fmla="*/ 412421 w 412421"/>
              <a:gd name="connsiteY2" fmla="*/ 68738 h 6330969"/>
              <a:gd name="connsiteX3" fmla="*/ 412421 w 412421"/>
              <a:gd name="connsiteY3" fmla="*/ 6330969 h 6330969"/>
              <a:gd name="connsiteX4" fmla="*/ 412421 w 412421"/>
              <a:gd name="connsiteY4" fmla="*/ 6330969 h 6330969"/>
              <a:gd name="connsiteX5" fmla="*/ 0 w 412421"/>
              <a:gd name="connsiteY5" fmla="*/ 6330969 h 6330969"/>
              <a:gd name="connsiteX6" fmla="*/ 0 w 412421"/>
              <a:gd name="connsiteY6" fmla="*/ 6330969 h 6330969"/>
              <a:gd name="connsiteX7" fmla="*/ 0 w 412421"/>
              <a:gd name="connsiteY7" fmla="*/ 68738 h 6330969"/>
              <a:gd name="connsiteX8" fmla="*/ 68738 w 412421"/>
              <a:gd name="connsiteY8" fmla="*/ 0 h 63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421" h="6330969">
                <a:moveTo>
                  <a:pt x="412421" y="1055185"/>
                </a:moveTo>
                <a:lnTo>
                  <a:pt x="412421" y="5275784"/>
                </a:lnTo>
                <a:cubicBezTo>
                  <a:pt x="412421" y="5858543"/>
                  <a:pt x="410416" y="6330961"/>
                  <a:pt x="407943" y="6330961"/>
                </a:cubicBezTo>
                <a:lnTo>
                  <a:pt x="0" y="6330961"/>
                </a:lnTo>
                <a:lnTo>
                  <a:pt x="0" y="6330961"/>
                </a:lnTo>
                <a:lnTo>
                  <a:pt x="0" y="8"/>
                </a:lnTo>
                <a:lnTo>
                  <a:pt x="0" y="8"/>
                </a:lnTo>
                <a:lnTo>
                  <a:pt x="407943" y="8"/>
                </a:lnTo>
                <a:cubicBezTo>
                  <a:pt x="410416" y="8"/>
                  <a:pt x="412421" y="472426"/>
                  <a:pt x="412421" y="1055185"/>
                </a:cubicBezTo>
                <a:close/>
              </a:path>
            </a:pathLst>
          </a:custGeom>
          <a:solidFill>
            <a:srgbClr val="B3D4FF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5" tIns="34104" rIns="34102" bIns="34103" numCol="1" spcCol="1270" anchor="ctr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2200" kern="1200" dirty="0"/>
              <a:t>   Projekt- und teamorientiertes Arbeiten</a:t>
            </a:r>
          </a:p>
        </p:txBody>
      </p:sp>
      <p:sp>
        <p:nvSpPr>
          <p:cNvPr id="46" name="Freihandform: Form 45">
            <a:extLst>
              <a:ext uri="{FF2B5EF4-FFF2-40B4-BE49-F238E27FC236}">
                <a16:creationId xmlns:a16="http://schemas.microsoft.com/office/drawing/2014/main" id="{1384320D-5887-4A75-93BD-C46076C691E3}"/>
              </a:ext>
            </a:extLst>
          </p:cNvPr>
          <p:cNvSpPr/>
          <p:nvPr/>
        </p:nvSpPr>
        <p:spPr>
          <a:xfrm rot="16200000">
            <a:off x="625110" y="5380047"/>
            <a:ext cx="444146" cy="634494"/>
          </a:xfrm>
          <a:custGeom>
            <a:avLst/>
            <a:gdLst>
              <a:gd name="connsiteX0" fmla="*/ 0 w 634494"/>
              <a:gd name="connsiteY0" fmla="*/ 0 h 444146"/>
              <a:gd name="connsiteX1" fmla="*/ 412421 w 634494"/>
              <a:gd name="connsiteY1" fmla="*/ 0 h 444146"/>
              <a:gd name="connsiteX2" fmla="*/ 634494 w 634494"/>
              <a:gd name="connsiteY2" fmla="*/ 222073 h 444146"/>
              <a:gd name="connsiteX3" fmla="*/ 412421 w 634494"/>
              <a:gd name="connsiteY3" fmla="*/ 444146 h 444146"/>
              <a:gd name="connsiteX4" fmla="*/ 0 w 634494"/>
              <a:gd name="connsiteY4" fmla="*/ 444146 h 444146"/>
              <a:gd name="connsiteX5" fmla="*/ 222073 w 634494"/>
              <a:gd name="connsiteY5" fmla="*/ 222073 h 444146"/>
              <a:gd name="connsiteX6" fmla="*/ 0 w 634494"/>
              <a:gd name="connsiteY6" fmla="*/ 0 h 44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494" h="444146">
                <a:moveTo>
                  <a:pt x="634494" y="0"/>
                </a:moveTo>
                <a:lnTo>
                  <a:pt x="634494" y="288695"/>
                </a:lnTo>
                <a:lnTo>
                  <a:pt x="317247" y="444146"/>
                </a:lnTo>
                <a:lnTo>
                  <a:pt x="0" y="288695"/>
                </a:lnTo>
                <a:lnTo>
                  <a:pt x="0" y="0"/>
                </a:lnTo>
                <a:lnTo>
                  <a:pt x="317247" y="155451"/>
                </a:lnTo>
                <a:lnTo>
                  <a:pt x="63449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229058" rIns="6985" bIns="229058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1100" kern="1200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0405CBB-AA6A-4CD9-8D58-05659D89C1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6655548"/>
              </p:ext>
            </p:extLst>
          </p:nvPr>
        </p:nvGraphicFramePr>
        <p:xfrm>
          <a:off x="7797666" y="4895398"/>
          <a:ext cx="4199020" cy="1001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9" name="Diagramm 48">
            <a:extLst>
              <a:ext uri="{FF2B5EF4-FFF2-40B4-BE49-F238E27FC236}">
                <a16:creationId xmlns:a16="http://schemas.microsoft.com/office/drawing/2014/main" id="{D7DC3616-D1D1-4337-AAE8-547189FC58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1419039"/>
              </p:ext>
            </p:extLst>
          </p:nvPr>
        </p:nvGraphicFramePr>
        <p:xfrm>
          <a:off x="7749481" y="1501525"/>
          <a:ext cx="2076341" cy="3401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50" name="Diagramm 49">
            <a:extLst>
              <a:ext uri="{FF2B5EF4-FFF2-40B4-BE49-F238E27FC236}">
                <a16:creationId xmlns:a16="http://schemas.microsoft.com/office/drawing/2014/main" id="{157C758A-0642-42AA-B456-C43B88BF3C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5280889"/>
              </p:ext>
            </p:extLst>
          </p:nvPr>
        </p:nvGraphicFramePr>
        <p:xfrm>
          <a:off x="9798066" y="1499919"/>
          <a:ext cx="2076341" cy="3401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5" name="Textfeld 24">
            <a:extLst>
              <a:ext uri="{FF2B5EF4-FFF2-40B4-BE49-F238E27FC236}">
                <a16:creationId xmlns:a16="http://schemas.microsoft.com/office/drawing/2014/main" id="{0E8D1857-0AF9-42B3-8209-298E518B980E}"/>
              </a:ext>
            </a:extLst>
          </p:cNvPr>
          <p:cNvSpPr txBox="1"/>
          <p:nvPr/>
        </p:nvSpPr>
        <p:spPr>
          <a:xfrm>
            <a:off x="3891777" y="5983047"/>
            <a:ext cx="5668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* </a:t>
            </a:r>
            <a:r>
              <a:rPr lang="de-DE" sz="1600" dirty="0"/>
              <a:t>Vereinfachte Darstellung/z. T. gekürzte Bezeichnungen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467A107-B43F-471B-A56F-4BFCE32094EB}"/>
              </a:ext>
            </a:extLst>
          </p:cNvPr>
          <p:cNvSpPr txBox="1"/>
          <p:nvPr/>
        </p:nvSpPr>
        <p:spPr>
          <a:xfrm>
            <a:off x="6609531" y="1540663"/>
            <a:ext cx="56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T 1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436F3D1-F1BC-40EC-9020-FE5B0C6E59F6}"/>
              </a:ext>
            </a:extLst>
          </p:cNvPr>
          <p:cNvSpPr txBox="1"/>
          <p:nvPr/>
        </p:nvSpPr>
        <p:spPr>
          <a:xfrm>
            <a:off x="6607928" y="2684466"/>
            <a:ext cx="56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T 1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D238979-322D-4002-8FF3-6C99E87CB92D}"/>
              </a:ext>
            </a:extLst>
          </p:cNvPr>
          <p:cNvSpPr txBox="1"/>
          <p:nvPr/>
        </p:nvSpPr>
        <p:spPr>
          <a:xfrm>
            <a:off x="6607927" y="5456550"/>
            <a:ext cx="56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T 1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7746639-1142-45A6-A4FC-CCBFED8CF5F5}"/>
              </a:ext>
            </a:extLst>
          </p:cNvPr>
          <p:cNvSpPr txBox="1"/>
          <p:nvPr/>
        </p:nvSpPr>
        <p:spPr>
          <a:xfrm>
            <a:off x="6607924" y="3801002"/>
            <a:ext cx="56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T 1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EEA164D-26CD-4A78-8710-E0101796F472}"/>
              </a:ext>
            </a:extLst>
          </p:cNvPr>
          <p:cNvSpPr txBox="1"/>
          <p:nvPr/>
        </p:nvSpPr>
        <p:spPr>
          <a:xfrm>
            <a:off x="7857607" y="4944808"/>
            <a:ext cx="56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T 1</a:t>
            </a:r>
          </a:p>
        </p:txBody>
      </p:sp>
    </p:spTree>
    <p:extLst>
      <p:ext uri="{BB962C8B-B14F-4D97-AF65-F5344CB8AC3E}">
        <p14:creationId xmlns:p14="http://schemas.microsoft.com/office/powerpoint/2010/main" val="153368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04" y="1292637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DE" kern="1000" spc="-20" dirty="0">
                <a:latin typeface="Arial" pitchFamily="34" charset="0"/>
                <a:cs typeface="Arial" pitchFamily="34" charset="0"/>
              </a:rPr>
              <a:t>Schulische Lernfelder (RLP)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32961C0-D97B-4AB7-8DDE-6E3DAE899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49545"/>
              </p:ext>
            </p:extLst>
          </p:nvPr>
        </p:nvGraphicFramePr>
        <p:xfrm>
          <a:off x="262647" y="1446714"/>
          <a:ext cx="11624553" cy="4517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077">
                  <a:extLst>
                    <a:ext uri="{9D8B030D-6E8A-4147-A177-3AD203B41FA5}">
                      <a16:colId xmlns:a16="http://schemas.microsoft.com/office/drawing/2014/main" val="786854054"/>
                    </a:ext>
                  </a:extLst>
                </a:gridCol>
                <a:gridCol w="3056630">
                  <a:extLst>
                    <a:ext uri="{9D8B030D-6E8A-4147-A177-3AD203B41FA5}">
                      <a16:colId xmlns:a16="http://schemas.microsoft.com/office/drawing/2014/main" val="3836207265"/>
                    </a:ext>
                  </a:extLst>
                </a:gridCol>
                <a:gridCol w="506377">
                  <a:extLst>
                    <a:ext uri="{9D8B030D-6E8A-4147-A177-3AD203B41FA5}">
                      <a16:colId xmlns:a16="http://schemas.microsoft.com/office/drawing/2014/main" val="2516140590"/>
                    </a:ext>
                  </a:extLst>
                </a:gridCol>
                <a:gridCol w="3121572">
                  <a:extLst>
                    <a:ext uri="{9D8B030D-6E8A-4147-A177-3AD203B41FA5}">
                      <a16:colId xmlns:a16="http://schemas.microsoft.com/office/drawing/2014/main" val="938107413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4194503988"/>
                    </a:ext>
                  </a:extLst>
                </a:gridCol>
                <a:gridCol w="3647090">
                  <a:extLst>
                    <a:ext uri="{9D8B030D-6E8A-4147-A177-3AD203B41FA5}">
                      <a16:colId xmlns:a16="http://schemas.microsoft.com/office/drawing/2014/main" val="3831482235"/>
                    </a:ext>
                  </a:extLst>
                </a:gridCol>
              </a:tblGrid>
              <a:tr h="319024"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de-DE" sz="1600" dirty="0">
                          <a:effectLst/>
                        </a:rPr>
                        <a:t>1. Ausbildungsjahr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1600" dirty="0">
                          <a:effectLst/>
                        </a:rPr>
                        <a:t>2.  Ausbildungsjahr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1600" dirty="0">
                          <a:effectLst/>
                        </a:rPr>
                        <a:t>3. Ausbildungsjahr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1763833177"/>
                  </a:ext>
                </a:extLst>
              </a:tr>
              <a:tr h="3561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LF 1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effectLst/>
                        </a:rPr>
                        <a:t>Das Unternehmen präsentieren und die eigene Rolle mitgestalten (80 h)</a:t>
                      </a:r>
                    </a:p>
                  </a:txBody>
                  <a:tcPr marL="60335" marR="603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5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Kaufverträge erfüllen (60 h)</a:t>
                      </a:r>
                    </a:p>
                    <a:p>
                      <a:pPr marL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335" marR="603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10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Kosten- und Leistungsrechnung 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durchführen (80 h)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2839909302"/>
                  </a:ext>
                </a:extLst>
              </a:tr>
              <a:tr h="40055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11 </a:t>
                      </a:r>
                    </a:p>
                  </a:txBody>
                  <a:tcPr marL="60335" marR="6033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Waren lagern (80 h)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3055351837"/>
                  </a:ext>
                </a:extLst>
              </a:tr>
              <a:tr h="4223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LF 2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Aufträge kundenorientiert bearbeiten (80 h)</a:t>
                      </a:r>
                    </a:p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335" marR="60335" marT="0" marB="0"/>
                </a:tc>
                <a:tc rowSpan="2">
                  <a:txBody>
                    <a:bodyPr/>
                    <a:lstStyle/>
                    <a:p>
                      <a:pPr marL="0" algn="ctr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6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 Marketingkonzept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entwickeln (60 h)  </a:t>
                      </a: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12</a:t>
                      </a:r>
                    </a:p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35" marR="6033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Warentransporte abwickeln (40 h)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1140214592"/>
                  </a:ext>
                </a:extLst>
              </a:tr>
              <a:tr h="53515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13</a:t>
                      </a:r>
                    </a:p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35" marR="6033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 Projekt im Großhandel planen 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 durchführen (80 h)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4161474140"/>
                  </a:ext>
                </a:extLst>
              </a:tr>
              <a:tr h="4826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LF 3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Beschaffungsprozesse durchführen (80 h)</a:t>
                      </a:r>
                    </a:p>
                  </a:txBody>
                  <a:tcPr marL="60335" marR="603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7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Außenhandelsgeschäfte 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anbahnen (40 h)</a:t>
                      </a:r>
                    </a:p>
                  </a:txBody>
                  <a:tcPr marL="60335" marR="6033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11</a:t>
                      </a:r>
                    </a:p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35" marR="603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Internationale Warentransporte 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abwickeln (80 h)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2127562503"/>
                  </a:ext>
                </a:extLst>
              </a:tr>
              <a:tr h="51839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12</a:t>
                      </a:r>
                    </a:p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335" marR="603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Außenhandelsgeschäfte </a:t>
                      </a:r>
                      <a:b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abwickeln und finanzieren (80 h)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420163447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LF 4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Wertströme erfassen und dokumentieren (80 h)</a:t>
                      </a: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8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Wertströme auswerten (80 h)</a:t>
                      </a: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13</a:t>
                      </a:r>
                    </a:p>
                  </a:txBody>
                  <a:tcPr marL="60335" marR="603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400" b="1" kern="15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 Projekt im Außenhandelhandel planen </a:t>
                      </a:r>
                      <a:br>
                        <a:rPr lang="de-DE" sz="1400" b="1" kern="15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400" b="1" kern="15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 durchführen (40 </a:t>
                      </a: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h) </a:t>
                      </a: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3159819566"/>
                  </a:ext>
                </a:extLst>
              </a:tr>
              <a:tr h="723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 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9</a:t>
                      </a:r>
                    </a:p>
                  </a:txBody>
                  <a:tcPr marL="60335" marR="60335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400" b="1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Geschäftsprozesse mit digitalen Werkzeugen unterstützen (40 h)</a:t>
                      </a:r>
                    </a:p>
                  </a:txBody>
                  <a:tcPr marL="60335" marR="60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335" marR="60335" marT="0" marB="0">
                    <a:solidFill>
                      <a:srgbClr val="003882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kern="150" dirty="0">
                          <a:effectLst/>
                        </a:rPr>
                        <a:t> </a:t>
                      </a:r>
                      <a:endParaRPr lang="de-DE" sz="1000" kern="1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60335" marR="60335" marT="0" marB="0"/>
                </a:tc>
                <a:extLst>
                  <a:ext uri="{0D108BD9-81ED-4DB2-BD59-A6C34878D82A}">
                    <a16:rowId xmlns:a16="http://schemas.microsoft.com/office/drawing/2014/main" val="1592514078"/>
                  </a:ext>
                </a:extLst>
              </a:tr>
            </a:tbl>
          </a:graphicData>
        </a:graphic>
      </p:graphicFrame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AB70AAA4-5775-4C74-9BF3-819A30C6B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5681C88-0A4E-4A4F-8B22-574F63A377CF}"/>
              </a:ext>
            </a:extLst>
          </p:cNvPr>
          <p:cNvSpPr/>
          <p:nvPr/>
        </p:nvSpPr>
        <p:spPr>
          <a:xfrm>
            <a:off x="7420303" y="3705573"/>
            <a:ext cx="4477407" cy="15495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43BACF0-3FE0-498D-8A09-33EF5E1FBB2D}"/>
              </a:ext>
            </a:extLst>
          </p:cNvPr>
          <p:cNvSpPr/>
          <p:nvPr/>
        </p:nvSpPr>
        <p:spPr>
          <a:xfrm>
            <a:off x="7420303" y="2234124"/>
            <a:ext cx="4477407" cy="14714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5554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6627541-6C44-4815-8D42-F091A1EA2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4E458B6F-1290-4A9E-9015-88341873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EC93635-8207-4FF2-8794-C32E4711C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14" name="Titel 3">
            <a:extLst>
              <a:ext uri="{FF2B5EF4-FFF2-40B4-BE49-F238E27FC236}">
                <a16:creationId xmlns:a16="http://schemas.microsoft.com/office/drawing/2014/main" id="{BD709456-B869-4EF7-AEAF-44E51C7A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0905"/>
            <a:ext cx="11472000" cy="1225493"/>
          </a:xfrm>
        </p:spPr>
        <p:txBody>
          <a:bodyPr/>
          <a:lstStyle/>
          <a:p>
            <a:r>
              <a:rPr lang="de-DE" kern="1000" spc="-40" dirty="0">
                <a:latin typeface="Arial" pitchFamily="34" charset="0"/>
                <a:cs typeface="Arial" pitchFamily="34" charset="0"/>
              </a:rPr>
              <a:t>Zeitlicher </a:t>
            </a:r>
            <a:r>
              <a:rPr lang="de-DE" kern="1000" spc="-20" dirty="0">
                <a:latin typeface="Arial" pitchFamily="34" charset="0"/>
                <a:cs typeface="Arial" pitchFamily="34" charset="0"/>
              </a:rPr>
              <a:t>Aufbau im Detail</a:t>
            </a:r>
            <a:br>
              <a:rPr lang="de-DE" dirty="0">
                <a:solidFill>
                  <a:schemeClr val="accent1"/>
                </a:solidFill>
                <a:latin typeface="+mj-lt"/>
                <a:cs typeface="Arial" pitchFamily="34" charset="0"/>
              </a:rPr>
            </a:br>
            <a:br>
              <a:rPr lang="de-DE" dirty="0">
                <a:solidFill>
                  <a:schemeClr val="accent1"/>
                </a:solidFill>
                <a:latin typeface="+mj-lt"/>
                <a:cs typeface="Arial" pitchFamily="34" charset="0"/>
              </a:rPr>
            </a:br>
            <a:br>
              <a:rPr lang="de-DE" dirty="0">
                <a:latin typeface="+mj-lt"/>
              </a:rPr>
            </a:br>
            <a:endParaRPr lang="de-DE" dirty="0">
              <a:latin typeface="+mj-lt"/>
            </a:endParaRPr>
          </a:p>
        </p:txBody>
      </p:sp>
      <p:sp>
        <p:nvSpPr>
          <p:cNvPr id="19" name="Eingekerbter Richtungspfeil 5">
            <a:extLst>
              <a:ext uri="{FF2B5EF4-FFF2-40B4-BE49-F238E27FC236}">
                <a16:creationId xmlns:a16="http://schemas.microsoft.com/office/drawing/2014/main" id="{F02E39D7-9086-4171-BC5C-BDBCD750031D}"/>
              </a:ext>
            </a:extLst>
          </p:cNvPr>
          <p:cNvSpPr/>
          <p:nvPr/>
        </p:nvSpPr>
        <p:spPr>
          <a:xfrm>
            <a:off x="905740" y="2662292"/>
            <a:ext cx="4829966" cy="5818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rPr>
              <a:t>Organisation Warensortiment/Dienstleistungen</a:t>
            </a:r>
          </a:p>
        </p:txBody>
      </p:sp>
      <p:sp>
        <p:nvSpPr>
          <p:cNvPr id="20" name="Eingekerbter Richtungspfeil 6">
            <a:extLst>
              <a:ext uri="{FF2B5EF4-FFF2-40B4-BE49-F238E27FC236}">
                <a16:creationId xmlns:a16="http://schemas.microsoft.com/office/drawing/2014/main" id="{13960A33-F2B0-4630-AF3B-1BF5D3DA3E88}"/>
              </a:ext>
            </a:extLst>
          </p:cNvPr>
          <p:cNvSpPr/>
          <p:nvPr/>
        </p:nvSpPr>
        <p:spPr>
          <a:xfrm>
            <a:off x="5497600" y="2670143"/>
            <a:ext cx="5397556" cy="5818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rPr>
              <a:t>Organisation und Steuerung von Groß- bzw. Außenhandelsgeschäften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511F598-1DBC-4AE0-8BE0-C65E04883D71}"/>
              </a:ext>
            </a:extLst>
          </p:cNvPr>
          <p:cNvSpPr txBox="1"/>
          <p:nvPr/>
        </p:nvSpPr>
        <p:spPr>
          <a:xfrm>
            <a:off x="973432" y="3436172"/>
            <a:ext cx="4455213" cy="1292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Warensortiment zusammenstellen und Dienstleistungen anbieten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Einkauf von Waren und Dienstleistungen marktorientiert planen, organisieren und durchführen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Verkauf kundenorientiert planen und durchführen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Arbeitsorganisation projekt- und teamorientiert planen und steuern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1F9CBB9-A5BC-4DDA-9ECB-8BD488BE8B55}"/>
              </a:ext>
            </a:extLst>
          </p:cNvPr>
          <p:cNvSpPr txBox="1"/>
          <p:nvPr/>
        </p:nvSpPr>
        <p:spPr>
          <a:xfrm>
            <a:off x="5637021" y="3413776"/>
            <a:ext cx="5037394" cy="1292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594" lvl="0" indent="-228594" defTabSz="1219140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Handelsspezifische Beschaffungslogistik planen und steuern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Marketingmaßnahmen planen, durchführen, kontrollieren und steuern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Distribution planen und steuern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K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aufmännische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 Steuerung und Kontrolle </a:t>
            </a: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durchführen</a:t>
            </a:r>
          </a:p>
          <a:p>
            <a:pPr marR="0" lvl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	</a:t>
            </a: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+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Fachrichtung</a:t>
            </a: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 Großhandel (28 Wochen) </a:t>
            </a: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oder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Fachrichtung Außenhandel (28 Wochen)</a:t>
            </a:r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23" name="Eingekerbter Richtungspfeil 16">
            <a:extLst>
              <a:ext uri="{FF2B5EF4-FFF2-40B4-BE49-F238E27FC236}">
                <a16:creationId xmlns:a16="http://schemas.microsoft.com/office/drawing/2014/main" id="{1C6F32FB-F05D-4B4A-A6C6-63C53028E3A1}"/>
              </a:ext>
            </a:extLst>
          </p:cNvPr>
          <p:cNvSpPr/>
          <p:nvPr/>
        </p:nvSpPr>
        <p:spPr>
          <a:xfrm>
            <a:off x="4899973" y="4805929"/>
            <a:ext cx="5463276" cy="38025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4" name="Geschweifte Klammer rechts 23">
            <a:extLst>
              <a:ext uri="{FF2B5EF4-FFF2-40B4-BE49-F238E27FC236}">
                <a16:creationId xmlns:a16="http://schemas.microsoft.com/office/drawing/2014/main" id="{4EA1B7C2-DE9C-4493-A004-AEDB08DA6E84}"/>
              </a:ext>
            </a:extLst>
          </p:cNvPr>
          <p:cNvSpPr/>
          <p:nvPr/>
        </p:nvSpPr>
        <p:spPr>
          <a:xfrm rot="16200000">
            <a:off x="3052947" y="221233"/>
            <a:ext cx="324483" cy="44268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5" name="Geschweifte Klammer rechts 24">
            <a:extLst>
              <a:ext uri="{FF2B5EF4-FFF2-40B4-BE49-F238E27FC236}">
                <a16:creationId xmlns:a16="http://schemas.microsoft.com/office/drawing/2014/main" id="{02E72B76-5804-4C3F-9C62-31AC71DA7971}"/>
              </a:ext>
            </a:extLst>
          </p:cNvPr>
          <p:cNvSpPr/>
          <p:nvPr/>
        </p:nvSpPr>
        <p:spPr>
          <a:xfrm rot="16200000">
            <a:off x="7846655" y="-88221"/>
            <a:ext cx="324482" cy="49906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4A3EA16-3BF0-4487-9917-3DC480D2503D}"/>
              </a:ext>
            </a:extLst>
          </p:cNvPr>
          <p:cNvSpPr txBox="1"/>
          <p:nvPr/>
        </p:nvSpPr>
        <p:spPr>
          <a:xfrm>
            <a:off x="2675333" y="1860485"/>
            <a:ext cx="1086837" cy="2462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Monat 1 - 15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13CD464-ED4D-4212-BAFF-666EF0B180AA}"/>
              </a:ext>
            </a:extLst>
          </p:cNvPr>
          <p:cNvSpPr txBox="1"/>
          <p:nvPr/>
        </p:nvSpPr>
        <p:spPr>
          <a:xfrm>
            <a:off x="7358077" y="1868838"/>
            <a:ext cx="1301638" cy="2462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Monat 16 – 36 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162A2B49-082A-4903-A1DA-9BC5B236B18C}"/>
              </a:ext>
            </a:extLst>
          </p:cNvPr>
          <p:cNvCxnSpPr>
            <a:cxnSpLocks/>
          </p:cNvCxnSpPr>
          <p:nvPr/>
        </p:nvCxnSpPr>
        <p:spPr>
          <a:xfrm>
            <a:off x="5497600" y="3244099"/>
            <a:ext cx="0" cy="154843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DFC6A4DA-7639-44D8-91EB-015047965989}"/>
              </a:ext>
            </a:extLst>
          </p:cNvPr>
          <p:cNvCxnSpPr/>
          <p:nvPr/>
        </p:nvCxnSpPr>
        <p:spPr>
          <a:xfrm>
            <a:off x="5497600" y="5164823"/>
            <a:ext cx="9428" cy="118186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FB71711C-6038-447F-85D5-13A21BC20C08}"/>
              </a:ext>
            </a:extLst>
          </p:cNvPr>
          <p:cNvSpPr txBox="1"/>
          <p:nvPr/>
        </p:nvSpPr>
        <p:spPr>
          <a:xfrm>
            <a:off x="3061647" y="5315899"/>
            <a:ext cx="688176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Berufsbildung sowie arbeits-, sozial- und tarifrechtliche Vorschriften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Bedeutung des Groß- und Außenhandels sowie Aufbau und Organisation des Ausbildungsbetriebes</a:t>
            </a:r>
          </a:p>
          <a:p>
            <a:pPr marL="228594" marR="0" lvl="0" indent="-228594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Sicherheit und Gesundheitsschutz bei der Arbeit; Umweltschutz</a:t>
            </a:r>
          </a:p>
        </p:txBody>
      </p:sp>
      <p:sp>
        <p:nvSpPr>
          <p:cNvPr id="31" name="Eingekerbter Richtungspfeil 15">
            <a:extLst>
              <a:ext uri="{FF2B5EF4-FFF2-40B4-BE49-F238E27FC236}">
                <a16:creationId xmlns:a16="http://schemas.microsoft.com/office/drawing/2014/main" id="{5A0DE129-95E9-403C-AF81-9EBE539EAD13}"/>
              </a:ext>
            </a:extLst>
          </p:cNvPr>
          <p:cNvSpPr/>
          <p:nvPr/>
        </p:nvSpPr>
        <p:spPr>
          <a:xfrm>
            <a:off x="973432" y="4805929"/>
            <a:ext cx="4124287" cy="385224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78B2AEEB-51BA-495E-A608-2032B5928F77}"/>
              </a:ext>
            </a:extLst>
          </p:cNvPr>
          <p:cNvSpPr/>
          <p:nvPr/>
        </p:nvSpPr>
        <p:spPr>
          <a:xfrm>
            <a:off x="1460794" y="4831183"/>
            <a:ext cx="9322436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rPr>
              <a:t>Integrativ zu vermittelnde Kompetenzen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A7770A-90F6-4580-B736-4C3291DFADC6}"/>
              </a:ext>
            </a:extLst>
          </p:cNvPr>
          <p:cNvSpPr txBox="1"/>
          <p:nvPr/>
        </p:nvSpPr>
        <p:spPr>
          <a:xfrm>
            <a:off x="5472209" y="1376807"/>
            <a:ext cx="105332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GAP 1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C5F677-4BDC-4517-9E6A-4A2ADD53A89C}"/>
              </a:ext>
            </a:extLst>
          </p:cNvPr>
          <p:cNvSpPr txBox="1"/>
          <p:nvPr/>
        </p:nvSpPr>
        <p:spPr>
          <a:xfrm>
            <a:off x="10021634" y="1370854"/>
            <a:ext cx="105332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GAP 2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7EA4DEE3-CFFC-4BE7-88C0-9686FC44712B}"/>
              </a:ext>
            </a:extLst>
          </p:cNvPr>
          <p:cNvCxnSpPr>
            <a:cxnSpLocks/>
          </p:cNvCxnSpPr>
          <p:nvPr/>
        </p:nvCxnSpPr>
        <p:spPr>
          <a:xfrm>
            <a:off x="5793850" y="1779262"/>
            <a:ext cx="0" cy="40867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A9722C17-2BD7-4C13-B2B2-CC354FFD6115}"/>
              </a:ext>
            </a:extLst>
          </p:cNvPr>
          <p:cNvCxnSpPr>
            <a:cxnSpLocks/>
          </p:cNvCxnSpPr>
          <p:nvPr/>
        </p:nvCxnSpPr>
        <p:spPr>
          <a:xfrm>
            <a:off x="10339656" y="1687287"/>
            <a:ext cx="0" cy="40867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33">
            <a:extLst>
              <a:ext uri="{FF2B5EF4-FFF2-40B4-BE49-F238E27FC236}">
                <a16:creationId xmlns:a16="http://schemas.microsoft.com/office/drawing/2014/main" id="{4D4B752D-FECE-456C-86F8-382FC5EED005}"/>
              </a:ext>
            </a:extLst>
          </p:cNvPr>
          <p:cNvSpPr/>
          <p:nvPr/>
        </p:nvSpPr>
        <p:spPr>
          <a:xfrm>
            <a:off x="1001741" y="5857430"/>
            <a:ext cx="4455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594" lvl="0" indent="-228594" defTabSz="1219140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de-DE" sz="1200" dirty="0">
                <a:solidFill>
                  <a:srgbClr val="002060"/>
                </a:solidFill>
              </a:rPr>
              <a:t>Kommunikation</a:t>
            </a:r>
          </a:p>
          <a:p>
            <a:pPr marL="228594" indent="-228594" defTabSz="1219140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de-DE" sz="1200" dirty="0">
                <a:solidFill>
                  <a:srgbClr val="002060"/>
                </a:solidFill>
              </a:rPr>
              <a:t>Elektronische Geschäftsprozesse (E- Business)</a:t>
            </a:r>
          </a:p>
        </p:txBody>
      </p:sp>
    </p:spTree>
    <p:extLst>
      <p:ext uri="{BB962C8B-B14F-4D97-AF65-F5344CB8AC3E}">
        <p14:creationId xmlns:p14="http://schemas.microsoft.com/office/powerpoint/2010/main" val="293020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30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Grundsätzliches zur gestreckten Prüfung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BE278BA1-AE58-4E37-AEEF-CC53D1BB774C}"/>
              </a:ext>
            </a:extLst>
          </p:cNvPr>
          <p:cNvSpPr txBox="1">
            <a:spLocks/>
          </p:cNvSpPr>
          <p:nvPr/>
        </p:nvSpPr>
        <p:spPr bwMode="gray">
          <a:xfrm>
            <a:off x="719667" y="1646398"/>
            <a:ext cx="10914984" cy="462377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marL="239178" indent="-235194" algn="l" defTabSz="914354" rtl="0" eaLnBrk="1" latinLnBrk="0" hangingPunct="1">
              <a:lnSpc>
                <a:spcPts val="3000"/>
              </a:lnSpc>
              <a:spcBef>
                <a:spcPts val="1200"/>
              </a:spcBef>
              <a:buFont typeface="Wingdings" pitchFamily="2" charset="2"/>
              <a:buChar char="§"/>
              <a:tabLst/>
              <a:defRPr sz="2400" b="0" i="0" kern="1200">
                <a:solidFill>
                  <a:schemeClr val="bg2"/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/>
              <a:defRPr sz="2400" b="0" i="0" kern="1200">
                <a:solidFill>
                  <a:schemeClr val="bg1"/>
                </a:solidFill>
                <a:latin typeface="+mj-lt"/>
                <a:ea typeface="+mn-ea"/>
                <a:cs typeface="Segoe UI Light" panose="020B0502040204020203" pitchFamily="34" charset="0"/>
              </a:defRPr>
            </a:lvl2pPr>
            <a:lvl3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tabLst/>
              <a:defRPr sz="2400" b="1" i="0" kern="1200">
                <a:solidFill>
                  <a:schemeClr val="bg1"/>
                </a:solidFill>
                <a:latin typeface="+mj-lt"/>
                <a:ea typeface="+mn-ea"/>
                <a:cs typeface="Segoe UI Semibold" panose="020B0502040204020203" pitchFamily="34" charset="0"/>
              </a:defRPr>
            </a:lvl3pPr>
            <a:lvl4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buFont typeface="Arial" panose="020B0604020202020204" pitchFamily="34" charset="0"/>
              <a:buNone/>
              <a:tabLst/>
              <a:defRPr sz="2400" b="0" i="0" kern="1200">
                <a:solidFill>
                  <a:schemeClr val="bg1"/>
                </a:solidFill>
                <a:latin typeface="+mj-lt"/>
                <a:ea typeface="+mn-ea"/>
                <a:cs typeface="Segoe UI" panose="020B0502040204020203" pitchFamily="34" charset="0"/>
              </a:defRPr>
            </a:lvl4pPr>
            <a:lvl5pPr marL="8466" marR="0" indent="0" algn="l" defTabSz="914354" rtl="0" eaLnBrk="1" fontAlgn="auto" latinLnBrk="0" hangingPunct="1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400" b="0" i="0" kern="1200">
                <a:solidFill>
                  <a:schemeClr val="bg2"/>
                </a:solidFill>
                <a:latin typeface="+mn-lt"/>
                <a:ea typeface="+mn-ea"/>
                <a:cs typeface="Segoe UI Light" panose="020B0502040204020203" pitchFamily="34" charset="0"/>
              </a:defRPr>
            </a:lvl5pPr>
            <a:lvl6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ctr" defTabSz="91435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>
                <a:solidFill>
                  <a:srgbClr val="003882"/>
                </a:solidFill>
              </a:rPr>
              <a:t>Die gestreckte Abschlussprüfung ist seit 2005 als reguläre/mögliche Prüfungsvariante im BBiG vorgesehen. </a:t>
            </a:r>
          </a:p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>
                <a:solidFill>
                  <a:srgbClr val="003882"/>
                </a:solidFill>
              </a:rPr>
              <a:t>Es handelt sich um </a:t>
            </a:r>
            <a:r>
              <a:rPr lang="de-DE" b="1" dirty="0">
                <a:solidFill>
                  <a:srgbClr val="003882"/>
                </a:solidFill>
              </a:rPr>
              <a:t>EINE</a:t>
            </a:r>
            <a:r>
              <a:rPr lang="de-DE" dirty="0">
                <a:solidFill>
                  <a:srgbClr val="003882"/>
                </a:solidFill>
              </a:rPr>
              <a:t> Abschlussprüfung in „zwei zeitlich auseinander fallenden Teilen“.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solidFill>
                  <a:srgbClr val="003882"/>
                </a:solidFill>
              </a:rPr>
              <a:t>Die bisherige Zwischenprüfung entfällt, Teil 1 zählt bereits für die Endnote! </a:t>
            </a:r>
            <a:r>
              <a:rPr lang="de-DE" dirty="0">
                <a:solidFill>
                  <a:srgbClr val="003882"/>
                </a:solidFill>
                <a:sym typeface="Wingdings 3"/>
              </a:rPr>
              <a:t>Die Auszubildenden müssen frühzeitig in Betrieb und Schule „fit gemacht“ werden.</a:t>
            </a:r>
          </a:p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>
                <a:solidFill>
                  <a:srgbClr val="003882"/>
                </a:solidFill>
              </a:rPr>
              <a:t>Das endgültige Prüfungsergebnis wird erst nach Beendigung von Teil 2 festgestellt. Über die in Teil 1 erbrachten Leistungen erhält der Prüfling eine schriftliche Bescheinigung (§ 5 BBiG).</a:t>
            </a:r>
          </a:p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>
                <a:solidFill>
                  <a:srgbClr val="003882"/>
                </a:solidFill>
              </a:rPr>
              <a:t>Die Teil 1-Prüfung kann für sich genommen nicht „bestanden“ oder „nicht bestanden“ werden. Erzielte Leistungen bleiben bestehen.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6627541-6C44-4815-8D42-F091A1EA2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4E458B6F-1290-4A9E-9015-88341873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949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89BA0C0-D037-4723-BB60-633DC1F79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4B73EE-AF34-4923-8917-2B6AD2698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58D27F-5603-41E1-9F7A-2E97B6890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A2EDBC4C-B977-4705-B001-B5F8E6EA4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06948"/>
              </p:ext>
            </p:extLst>
          </p:nvPr>
        </p:nvGraphicFramePr>
        <p:xfrm>
          <a:off x="719999" y="1339088"/>
          <a:ext cx="10676604" cy="481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5360">
                  <a:extLst>
                    <a:ext uri="{9D8B030D-6E8A-4147-A177-3AD203B41FA5}">
                      <a16:colId xmlns:a16="http://schemas.microsoft.com/office/drawing/2014/main" val="495191038"/>
                    </a:ext>
                  </a:extLst>
                </a:gridCol>
                <a:gridCol w="3326972">
                  <a:extLst>
                    <a:ext uri="{9D8B030D-6E8A-4147-A177-3AD203B41FA5}">
                      <a16:colId xmlns:a16="http://schemas.microsoft.com/office/drawing/2014/main" val="3314352194"/>
                    </a:ext>
                  </a:extLst>
                </a:gridCol>
                <a:gridCol w="1145628">
                  <a:extLst>
                    <a:ext uri="{9D8B030D-6E8A-4147-A177-3AD203B41FA5}">
                      <a16:colId xmlns:a16="http://schemas.microsoft.com/office/drawing/2014/main" val="2170459647"/>
                    </a:ext>
                  </a:extLst>
                </a:gridCol>
                <a:gridCol w="2322786">
                  <a:extLst>
                    <a:ext uri="{9D8B030D-6E8A-4147-A177-3AD203B41FA5}">
                      <a16:colId xmlns:a16="http://schemas.microsoft.com/office/drawing/2014/main" val="159212736"/>
                    </a:ext>
                  </a:extLst>
                </a:gridCol>
                <a:gridCol w="1495858">
                  <a:extLst>
                    <a:ext uri="{9D8B030D-6E8A-4147-A177-3AD203B41FA5}">
                      <a16:colId xmlns:a16="http://schemas.microsoft.com/office/drawing/2014/main" val="406164287"/>
                    </a:ext>
                  </a:extLst>
                </a:gridCol>
              </a:tblGrid>
              <a:tr h="5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Prüfungsbereich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Dauer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Prüfungsinstrument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Gewichtung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436566"/>
                  </a:ext>
                </a:extLst>
              </a:tr>
              <a:tr h="1259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Teil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der gestreckten Abschlussprüfung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Organisieren des Warensortiments und von Dienstleistungen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  90 Min.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 Prüfung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25 %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119762"/>
                  </a:ext>
                </a:extLst>
              </a:tr>
              <a:tr h="71207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Teil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der gestreckten Abschlussprüfung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Kaufmännische Steuerung von Geschäftsprozessen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  60 Min.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 Prüfung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15 %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812712"/>
                  </a:ext>
                </a:extLst>
              </a:tr>
              <a:tr h="7855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Prozessorientierte Organisation von Großhandelsgeschäften </a:t>
                      </a:r>
                      <a:r>
                        <a:rPr lang="de-DE" sz="1800" b="1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de-DE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  120 Min.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 Prüfung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30 %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518083"/>
                  </a:ext>
                </a:extLst>
              </a:tr>
              <a:tr h="6359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</a:rPr>
                        <a:t>Wirtschafts- und Sozialkunde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  60 Min.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 Prüfung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10 %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92787"/>
                  </a:ext>
                </a:extLst>
              </a:tr>
              <a:tr h="75919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Aft>
                          <a:spcPts val="0"/>
                        </a:spcAft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Fachgespräch zu einer betrieblichen Fachaufgabe im Großhandel </a:t>
                      </a:r>
                      <a:r>
                        <a:rPr lang="de-DE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  30 Min.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Gesprächssimulation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20 %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30104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60AD2294-78B0-4D9A-AAFD-31C14B6B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1200000"/>
          </a:xfrm>
        </p:spPr>
        <p:txBody>
          <a:bodyPr/>
          <a:lstStyle/>
          <a:p>
            <a:r>
              <a:rPr lang="de-DE" dirty="0"/>
              <a:t>Die Prüfungsbereiche im Überblick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85FCBE1-662C-45E2-B655-AA72D7295C1B}"/>
              </a:ext>
            </a:extLst>
          </p:cNvPr>
          <p:cNvSpPr txBox="1"/>
          <p:nvPr/>
        </p:nvSpPr>
        <p:spPr>
          <a:xfrm>
            <a:off x="8271642" y="6170392"/>
            <a:ext cx="3072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* </a:t>
            </a:r>
            <a:r>
              <a:rPr lang="de-DE" dirty="0"/>
              <a:t>Außenhandel entsprechend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D1CE32F8-45B6-4372-AD0B-A094020CDE3C}"/>
              </a:ext>
            </a:extLst>
          </p:cNvPr>
          <p:cNvSpPr/>
          <p:nvPr/>
        </p:nvSpPr>
        <p:spPr>
          <a:xfrm>
            <a:off x="2764216" y="1872063"/>
            <a:ext cx="3310763" cy="134592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60295CB-E83F-4E95-8B01-927D8D105D71}"/>
              </a:ext>
            </a:extLst>
          </p:cNvPr>
          <p:cNvSpPr/>
          <p:nvPr/>
        </p:nvSpPr>
        <p:spPr>
          <a:xfrm>
            <a:off x="2711666" y="5159051"/>
            <a:ext cx="3492045" cy="1200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8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dirty="0"/>
              <a:t>Abschlussprüfung </a:t>
            </a:r>
            <a:r>
              <a:rPr lang="de-DE" dirty="0">
                <a:solidFill>
                  <a:srgbClr val="FF0000"/>
                </a:solidFill>
              </a:rPr>
              <a:t>Teil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6B581669-BA96-4F0E-9C5E-6B5B70941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08861"/>
              </p:ext>
            </p:extLst>
          </p:nvPr>
        </p:nvGraphicFramePr>
        <p:xfrm>
          <a:off x="450787" y="1339087"/>
          <a:ext cx="11290425" cy="486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341">
                  <a:extLst>
                    <a:ext uri="{9D8B030D-6E8A-4147-A177-3AD203B41FA5}">
                      <a16:colId xmlns:a16="http://schemas.microsoft.com/office/drawing/2014/main" val="2047555772"/>
                    </a:ext>
                  </a:extLst>
                </a:gridCol>
              </a:tblGrid>
              <a:tr h="5893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800" b="1" dirty="0">
                          <a:effectLst/>
                        </a:rPr>
                        <a:t>Organisieren des Warensortiments und von Dienstleistungen</a:t>
                      </a:r>
                      <a:endParaRPr lang="de-DE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429">
                <a:tc>
                  <a:txBody>
                    <a:bodyPr/>
                    <a:lstStyle/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Schriftliche Prüfung </a:t>
                      </a:r>
                    </a:p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90 Minuten</a:t>
                      </a:r>
                    </a:p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Gewichtung 25 %</a:t>
                      </a:r>
                      <a:endParaRPr lang="de-D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None/>
                      </a:pPr>
                      <a:r>
                        <a:rPr lang="de-DE" sz="2000" b="1" dirty="0"/>
                        <a:t>Anforderungen:</a:t>
                      </a:r>
                      <a:endParaRPr lang="de-DE" sz="2000" dirty="0"/>
                    </a:p>
                    <a:p>
                      <a:pPr marL="266700" lvl="3" indent="-2667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Bedarfe und Absatzchancen ermitteln, Informationen über Waren und Dienstleistungen einholen und marktorientierte Warensortimente und kundenbezogene Dienstleistungsangebote bewerten,</a:t>
                      </a:r>
                    </a:p>
                    <a:p>
                      <a:pPr marL="266700" lvl="3" indent="-2667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Angebote von Lieferanten einholen und vergleichen, Waren bestellen und Dienstleistungen beauftragen,</a:t>
                      </a:r>
                    </a:p>
                    <a:p>
                      <a:pPr marL="266700" lvl="3" indent="-2667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Kundenanfragen bearbeiten, Angebote erstellen und Aufträge unter Beachtung von Liefer- und Zahlungsbedingungen bearbeiten, </a:t>
                      </a:r>
                    </a:p>
                    <a:p>
                      <a:pPr marL="266700" lvl="3" indent="-2667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adressatengerecht, situations- und zielorientiert kommunizieren sowie</a:t>
                      </a:r>
                    </a:p>
                    <a:p>
                      <a:pPr marL="266700" lvl="3" indent="-2667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Kundendaten verwalten und dabei rechtliche Regelungen zum Datenschutz und zur IT-Sicherheit einhalten.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465">
                <a:tc gridSpan="2">
                  <a:txBody>
                    <a:bodyPr/>
                    <a:lstStyle/>
                    <a:p>
                      <a:r>
                        <a:rPr lang="de-DE" sz="2000" b="1" dirty="0"/>
                        <a:t>Durchführungszeitpunkt</a:t>
                      </a:r>
                      <a:r>
                        <a:rPr lang="de-DE" sz="2000" dirty="0"/>
                        <a:t>: </a:t>
                      </a:r>
                      <a:r>
                        <a:rPr lang="de-DE" sz="2000" kern="1200" dirty="0"/>
                        <a:t>4. Ausbildungshalbjahr</a:t>
                      </a:r>
                      <a:endParaRPr lang="de-DE" sz="2000" b="1" dirty="0"/>
                    </a:p>
                  </a:txBody>
                  <a:tcP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83C887-8A29-48FD-8A71-51734CD75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178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A8103D7-DC65-4204-937A-885F16677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9088"/>
            <a:ext cx="12192000" cy="551891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B7D385C-2EE0-4006-8634-49DF1D55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446399"/>
            <a:ext cx="10752000" cy="838178"/>
          </a:xfrm>
        </p:spPr>
        <p:txBody>
          <a:bodyPr/>
          <a:lstStyle/>
          <a:p>
            <a:r>
              <a:rPr lang="de-DE" sz="3800" dirty="0"/>
              <a:t>Abschlussprüfung </a:t>
            </a:r>
            <a:r>
              <a:rPr lang="de-DE" sz="3800" dirty="0">
                <a:solidFill>
                  <a:srgbClr val="FF0000"/>
                </a:solidFill>
              </a:rPr>
              <a:t>Teil 2</a:t>
            </a:r>
            <a:r>
              <a:rPr lang="de-DE" sz="3800" dirty="0"/>
              <a:t> (mdl. Abschlussprüfung)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6B581669-BA96-4F0E-9C5E-6B5B70941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45418"/>
              </p:ext>
            </p:extLst>
          </p:nvPr>
        </p:nvGraphicFramePr>
        <p:xfrm>
          <a:off x="450787" y="1339088"/>
          <a:ext cx="11290426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7369">
                  <a:extLst>
                    <a:ext uri="{9D8B030D-6E8A-4147-A177-3AD203B41FA5}">
                      <a16:colId xmlns:a16="http://schemas.microsoft.com/office/drawing/2014/main" val="2047555772"/>
                    </a:ext>
                  </a:extLst>
                </a:gridCol>
              </a:tblGrid>
              <a:tr h="514555">
                <a:tc gridSpan="2">
                  <a:txBody>
                    <a:bodyPr/>
                    <a:lstStyle/>
                    <a:p>
                      <a:r>
                        <a:rPr lang="de-DE" sz="3000" kern="1200" dirty="0"/>
                        <a:t>Fachgespräch zu einer betrieblichen Fachaufgabe im </a:t>
                      </a:r>
                      <a:r>
                        <a:rPr lang="de-DE" sz="3000" kern="1200" dirty="0">
                          <a:solidFill>
                            <a:schemeClr val="bg1"/>
                          </a:solidFill>
                        </a:rPr>
                        <a:t>Großhandel</a:t>
                      </a:r>
                      <a:endParaRPr lang="de-DE" sz="30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587">
                <a:tc>
                  <a:txBody>
                    <a:bodyPr/>
                    <a:lstStyle/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Fallbezogenes Fachgespräch </a:t>
                      </a:r>
                    </a:p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30 Minuten</a:t>
                      </a:r>
                    </a:p>
                    <a:p>
                      <a:pPr marL="285750" indent="-28575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2000" b="1" kern="1200" dirty="0"/>
                        <a:t>Gewichtung 20 %</a:t>
                      </a:r>
                      <a:endParaRPr lang="de-D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354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berufstypische Aufgabenstellungen erfassen,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Probleme und Vorgehensweisen erörtern,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Lösungswege entwickeln und begründen,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Geschäftsgespräche kunden-, service- und prozessorientiert führen und auswerten und dabei Waren-, Dienstleistungs- und Fachkenntnisse einbeziehen,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praxisbezogene Aufgaben unter Berücksichtigung wirtschaftlicher und ökologischer Zusammenhänge und unter Beachtung rechtlicher Zusammenhänge planen, durchführen, steuern und auswerten.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535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200" dirty="0"/>
                        <a:t>Durchführungszeitpunkt</a:t>
                      </a:r>
                      <a:r>
                        <a:rPr lang="de-DE" sz="2000" kern="1200" dirty="0"/>
                        <a:t>: am Ende der Berufsausbildung</a:t>
                      </a:r>
                      <a:endParaRPr lang="de-D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Eines der nachfolgenden Gebiete ist zu Grunde zu legen: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Verkauf und Distribution,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Warensortiment und Marketing oder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Einkauf und Beschaffungslogistik.</a:t>
                      </a:r>
                    </a:p>
                  </a:txBody>
                  <a:tcP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A3B45E6-8786-424D-982A-7B032E40A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B74365-9D09-4FD1-92C3-30EAE4119F17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983C887-8A29-48FD-8A71-51734CD75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70704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">
  <a:themeElements>
    <a:clrScheme name="Benutzerdefiniert 4">
      <a:dk1>
        <a:srgbClr val="003882"/>
      </a:dk1>
      <a:lt1>
        <a:srgbClr val="FFFFFF"/>
      </a:lt1>
      <a:dk2>
        <a:srgbClr val="009CDE"/>
      </a:dk2>
      <a:lt2>
        <a:srgbClr val="595959"/>
      </a:lt2>
      <a:accent1>
        <a:srgbClr val="003882"/>
      </a:accent1>
      <a:accent2>
        <a:srgbClr val="009DDF"/>
      </a:accent2>
      <a:accent3>
        <a:srgbClr val="70D5FF"/>
      </a:accent3>
      <a:accent4>
        <a:srgbClr val="CF3E19"/>
      </a:accent4>
      <a:accent5>
        <a:srgbClr val="28AB65"/>
      </a:accent5>
      <a:accent6>
        <a:srgbClr val="F38F00"/>
      </a:accent6>
      <a:hlink>
        <a:srgbClr val="003882"/>
      </a:hlink>
      <a:folHlink>
        <a:srgbClr val="003882"/>
      </a:folHlink>
    </a:clrScheme>
    <a:fontScheme name="Benutzerdefiniert 3">
      <a:majorFont>
        <a:latin typeface="Segoe UI Semibold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1277</Words>
  <Application>Microsoft Office PowerPoint</Application>
  <PresentationFormat>Breitbild</PresentationFormat>
  <Paragraphs>340</Paragraphs>
  <Slides>13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Segoe UI Semibold</vt:lpstr>
      <vt:lpstr>Segoe UI Semilight</vt:lpstr>
      <vt:lpstr>Times New Roman</vt:lpstr>
      <vt:lpstr>Wingdings</vt:lpstr>
      <vt:lpstr>2_Office</vt:lpstr>
      <vt:lpstr>Benutzerdefiniertes Design</vt:lpstr>
      <vt:lpstr>  </vt:lpstr>
      <vt:lpstr>Elemente des Berufsbildes  </vt:lpstr>
      <vt:lpstr>Übersicht betriebliche Ausbildung *   </vt:lpstr>
      <vt:lpstr>Schulische Lernfelder (RLP)</vt:lpstr>
      <vt:lpstr>Zeitlicher Aufbau im Detail   </vt:lpstr>
      <vt:lpstr>Grundsätzliches zur gestreckten Prüfung</vt:lpstr>
      <vt:lpstr>Die Prüfungsbereiche im Überblick</vt:lpstr>
      <vt:lpstr>Abschlussprüfung Teil 1</vt:lpstr>
      <vt:lpstr>Abschlussprüfung Teil 2 (mdl. Abschlussprüfung)</vt:lpstr>
      <vt:lpstr>Abschlussprüfung Teil 2</vt:lpstr>
      <vt:lpstr>Bestehensregelung</vt:lpstr>
      <vt:lpstr>Beispiel Bestehensregelung I</vt:lpstr>
      <vt:lpstr>Beispiel Bestehensregelung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Moreno Garzòn, Katrin</dc:creator>
  <cp:lastModifiedBy>Nehring, Constanze</cp:lastModifiedBy>
  <cp:revision>162</cp:revision>
  <cp:lastPrinted>2020-03-02T09:54:21Z</cp:lastPrinted>
  <dcterms:created xsi:type="dcterms:W3CDTF">2019-01-31T14:32:53Z</dcterms:created>
  <dcterms:modified xsi:type="dcterms:W3CDTF">2020-03-02T12:44:09Z</dcterms:modified>
</cp:coreProperties>
</file>